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71" r:id="rId10"/>
    <p:sldId id="262" r:id="rId11"/>
    <p:sldId id="270" r:id="rId12"/>
    <p:sldId id="272" r:id="rId13"/>
    <p:sldId id="273" r:id="rId14"/>
    <p:sldId id="263" r:id="rId15"/>
    <p:sldId id="264" r:id="rId16"/>
    <p:sldId id="265" r:id="rId17"/>
    <p:sldId id="266" r:id="rId18"/>
    <p:sldId id="267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3"/>
    <p:restoredTop sz="94610"/>
  </p:normalViewPr>
  <p:slideViewPr>
    <p:cSldViewPr snapToGrid="0" snapToObjects="1">
      <p:cViewPr varScale="1">
        <p:scale>
          <a:sx n="253" d="100"/>
          <a:sy n="253" d="100"/>
        </p:scale>
        <p:origin x="19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2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164592" y="0"/>
            <a:ext cx="54864" cy="514350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219456" y="0"/>
            <a:ext cx="36576" cy="514350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8271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10158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22045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3932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5820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7707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9594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81481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93368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82712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101584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220456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39328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58200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77072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95944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814816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933688" y="4846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82712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101584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220456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39328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58200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77072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95944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814816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933688" y="6035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82712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101584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220456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39328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58200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77072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95944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814816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933688" y="7223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Shape 43"/>
          <p:cNvSpPr/>
          <p:nvPr/>
        </p:nvSpPr>
        <p:spPr>
          <a:xfrm>
            <a:off x="7863840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6" name="Shape 44"/>
          <p:cNvSpPr/>
          <p:nvPr/>
        </p:nvSpPr>
        <p:spPr>
          <a:xfrm>
            <a:off x="7982712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8101584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8220456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9" name="Shape 47"/>
          <p:cNvSpPr/>
          <p:nvPr/>
        </p:nvSpPr>
        <p:spPr>
          <a:xfrm>
            <a:off x="8339328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0" name="Shape 48"/>
          <p:cNvSpPr/>
          <p:nvPr/>
        </p:nvSpPr>
        <p:spPr>
          <a:xfrm>
            <a:off x="8458200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1" name="Shape 49"/>
          <p:cNvSpPr/>
          <p:nvPr/>
        </p:nvSpPr>
        <p:spPr>
          <a:xfrm>
            <a:off x="8577072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2" name="Shape 50"/>
          <p:cNvSpPr/>
          <p:nvPr/>
        </p:nvSpPr>
        <p:spPr>
          <a:xfrm>
            <a:off x="8695944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Shape 51"/>
          <p:cNvSpPr/>
          <p:nvPr/>
        </p:nvSpPr>
        <p:spPr>
          <a:xfrm>
            <a:off x="8814816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2"/>
          <p:cNvSpPr/>
          <p:nvPr/>
        </p:nvSpPr>
        <p:spPr>
          <a:xfrm>
            <a:off x="8933688" y="8412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3"/>
          <p:cNvSpPr/>
          <p:nvPr/>
        </p:nvSpPr>
        <p:spPr>
          <a:xfrm>
            <a:off x="7863840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4"/>
          <p:cNvSpPr/>
          <p:nvPr/>
        </p:nvSpPr>
        <p:spPr>
          <a:xfrm>
            <a:off x="7982712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Shape 55"/>
          <p:cNvSpPr/>
          <p:nvPr/>
        </p:nvSpPr>
        <p:spPr>
          <a:xfrm>
            <a:off x="8101584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8" name="Shape 56"/>
          <p:cNvSpPr/>
          <p:nvPr/>
        </p:nvSpPr>
        <p:spPr>
          <a:xfrm>
            <a:off x="8220456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Shape 57"/>
          <p:cNvSpPr/>
          <p:nvPr/>
        </p:nvSpPr>
        <p:spPr>
          <a:xfrm>
            <a:off x="8339328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0" name="Shape 58"/>
          <p:cNvSpPr/>
          <p:nvPr/>
        </p:nvSpPr>
        <p:spPr>
          <a:xfrm>
            <a:off x="8458200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9"/>
          <p:cNvSpPr/>
          <p:nvPr/>
        </p:nvSpPr>
        <p:spPr>
          <a:xfrm>
            <a:off x="8577072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60"/>
          <p:cNvSpPr/>
          <p:nvPr/>
        </p:nvSpPr>
        <p:spPr>
          <a:xfrm>
            <a:off x="8695944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61"/>
          <p:cNvSpPr/>
          <p:nvPr/>
        </p:nvSpPr>
        <p:spPr>
          <a:xfrm>
            <a:off x="8814816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Shape 62"/>
          <p:cNvSpPr/>
          <p:nvPr/>
        </p:nvSpPr>
        <p:spPr>
          <a:xfrm>
            <a:off x="8933688" y="9601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3"/>
          <p:cNvSpPr/>
          <p:nvPr/>
        </p:nvSpPr>
        <p:spPr>
          <a:xfrm>
            <a:off x="7863840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4"/>
          <p:cNvSpPr/>
          <p:nvPr/>
        </p:nvSpPr>
        <p:spPr>
          <a:xfrm>
            <a:off x="7982712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7" name="Shape 65"/>
          <p:cNvSpPr/>
          <p:nvPr/>
        </p:nvSpPr>
        <p:spPr>
          <a:xfrm>
            <a:off x="8101584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8" name="Shape 66"/>
          <p:cNvSpPr/>
          <p:nvPr/>
        </p:nvSpPr>
        <p:spPr>
          <a:xfrm>
            <a:off x="8220456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9" name="Shape 67"/>
          <p:cNvSpPr/>
          <p:nvPr/>
        </p:nvSpPr>
        <p:spPr>
          <a:xfrm>
            <a:off x="8339328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0" name="Shape 68"/>
          <p:cNvSpPr/>
          <p:nvPr/>
        </p:nvSpPr>
        <p:spPr>
          <a:xfrm>
            <a:off x="8458200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1" name="Shape 69"/>
          <p:cNvSpPr/>
          <p:nvPr/>
        </p:nvSpPr>
        <p:spPr>
          <a:xfrm>
            <a:off x="8577072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Shape 70"/>
          <p:cNvSpPr/>
          <p:nvPr/>
        </p:nvSpPr>
        <p:spPr>
          <a:xfrm>
            <a:off x="8695944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3" name="Shape 71"/>
          <p:cNvSpPr/>
          <p:nvPr/>
        </p:nvSpPr>
        <p:spPr>
          <a:xfrm>
            <a:off x="8814816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4" name="Shape 72"/>
          <p:cNvSpPr/>
          <p:nvPr/>
        </p:nvSpPr>
        <p:spPr>
          <a:xfrm>
            <a:off x="8933688" y="10789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5" name="Shape 73"/>
          <p:cNvSpPr/>
          <p:nvPr/>
        </p:nvSpPr>
        <p:spPr>
          <a:xfrm>
            <a:off x="7863840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6" name="Shape 74"/>
          <p:cNvSpPr/>
          <p:nvPr/>
        </p:nvSpPr>
        <p:spPr>
          <a:xfrm>
            <a:off x="7982712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7" name="Shape 75"/>
          <p:cNvSpPr/>
          <p:nvPr/>
        </p:nvSpPr>
        <p:spPr>
          <a:xfrm>
            <a:off x="8101584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8" name="Shape 76"/>
          <p:cNvSpPr/>
          <p:nvPr/>
        </p:nvSpPr>
        <p:spPr>
          <a:xfrm>
            <a:off x="8220456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9" name="Shape 77"/>
          <p:cNvSpPr/>
          <p:nvPr/>
        </p:nvSpPr>
        <p:spPr>
          <a:xfrm>
            <a:off x="8339328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0" name="Shape 78"/>
          <p:cNvSpPr/>
          <p:nvPr/>
        </p:nvSpPr>
        <p:spPr>
          <a:xfrm>
            <a:off x="8458200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1" name="Shape 79"/>
          <p:cNvSpPr/>
          <p:nvPr/>
        </p:nvSpPr>
        <p:spPr>
          <a:xfrm>
            <a:off x="8577072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2" name="Shape 80"/>
          <p:cNvSpPr/>
          <p:nvPr/>
        </p:nvSpPr>
        <p:spPr>
          <a:xfrm>
            <a:off x="8695944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3" name="Shape 81"/>
          <p:cNvSpPr/>
          <p:nvPr/>
        </p:nvSpPr>
        <p:spPr>
          <a:xfrm>
            <a:off x="8814816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4" name="Shape 82"/>
          <p:cNvSpPr/>
          <p:nvPr/>
        </p:nvSpPr>
        <p:spPr>
          <a:xfrm>
            <a:off x="8933688" y="11978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5" name="Shape 83"/>
          <p:cNvSpPr/>
          <p:nvPr/>
        </p:nvSpPr>
        <p:spPr>
          <a:xfrm>
            <a:off x="7863840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6" name="Shape 84"/>
          <p:cNvSpPr/>
          <p:nvPr/>
        </p:nvSpPr>
        <p:spPr>
          <a:xfrm>
            <a:off x="7982712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7" name="Shape 85"/>
          <p:cNvSpPr/>
          <p:nvPr/>
        </p:nvSpPr>
        <p:spPr>
          <a:xfrm>
            <a:off x="8101584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8" name="Shape 86"/>
          <p:cNvSpPr/>
          <p:nvPr/>
        </p:nvSpPr>
        <p:spPr>
          <a:xfrm>
            <a:off x="8220456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9" name="Shape 87"/>
          <p:cNvSpPr/>
          <p:nvPr/>
        </p:nvSpPr>
        <p:spPr>
          <a:xfrm>
            <a:off x="8339328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0" name="Shape 88"/>
          <p:cNvSpPr/>
          <p:nvPr/>
        </p:nvSpPr>
        <p:spPr>
          <a:xfrm>
            <a:off x="8458200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1" name="Shape 89"/>
          <p:cNvSpPr/>
          <p:nvPr/>
        </p:nvSpPr>
        <p:spPr>
          <a:xfrm>
            <a:off x="8577072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2" name="Shape 90"/>
          <p:cNvSpPr/>
          <p:nvPr/>
        </p:nvSpPr>
        <p:spPr>
          <a:xfrm>
            <a:off x="8695944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3" name="Shape 91"/>
          <p:cNvSpPr/>
          <p:nvPr/>
        </p:nvSpPr>
        <p:spPr>
          <a:xfrm>
            <a:off x="8814816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4" name="Shape 92"/>
          <p:cNvSpPr/>
          <p:nvPr/>
        </p:nvSpPr>
        <p:spPr>
          <a:xfrm>
            <a:off x="8933688" y="13167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5" name="Shape 93"/>
          <p:cNvSpPr/>
          <p:nvPr/>
        </p:nvSpPr>
        <p:spPr>
          <a:xfrm>
            <a:off x="7863840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6" name="Shape 94"/>
          <p:cNvSpPr/>
          <p:nvPr/>
        </p:nvSpPr>
        <p:spPr>
          <a:xfrm>
            <a:off x="7982712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7" name="Shape 95"/>
          <p:cNvSpPr/>
          <p:nvPr/>
        </p:nvSpPr>
        <p:spPr>
          <a:xfrm>
            <a:off x="8101584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8" name="Shape 96"/>
          <p:cNvSpPr/>
          <p:nvPr/>
        </p:nvSpPr>
        <p:spPr>
          <a:xfrm>
            <a:off x="8220456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9" name="Shape 97"/>
          <p:cNvSpPr/>
          <p:nvPr/>
        </p:nvSpPr>
        <p:spPr>
          <a:xfrm>
            <a:off x="8339328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0" name="Shape 98"/>
          <p:cNvSpPr/>
          <p:nvPr/>
        </p:nvSpPr>
        <p:spPr>
          <a:xfrm>
            <a:off x="8458200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1" name="Shape 99"/>
          <p:cNvSpPr/>
          <p:nvPr/>
        </p:nvSpPr>
        <p:spPr>
          <a:xfrm>
            <a:off x="8577072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2" name="Shape 100"/>
          <p:cNvSpPr/>
          <p:nvPr/>
        </p:nvSpPr>
        <p:spPr>
          <a:xfrm>
            <a:off x="8695944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3" name="Shape 101"/>
          <p:cNvSpPr/>
          <p:nvPr/>
        </p:nvSpPr>
        <p:spPr>
          <a:xfrm>
            <a:off x="8814816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4" name="Shape 102"/>
          <p:cNvSpPr/>
          <p:nvPr/>
        </p:nvSpPr>
        <p:spPr>
          <a:xfrm>
            <a:off x="8933688" y="14356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5" name="Shape 103"/>
          <p:cNvSpPr/>
          <p:nvPr/>
        </p:nvSpPr>
        <p:spPr>
          <a:xfrm>
            <a:off x="7863840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6" name="Shape 104"/>
          <p:cNvSpPr/>
          <p:nvPr/>
        </p:nvSpPr>
        <p:spPr>
          <a:xfrm>
            <a:off x="7982712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7" name="Shape 105"/>
          <p:cNvSpPr/>
          <p:nvPr/>
        </p:nvSpPr>
        <p:spPr>
          <a:xfrm>
            <a:off x="8101584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8" name="Shape 106"/>
          <p:cNvSpPr/>
          <p:nvPr/>
        </p:nvSpPr>
        <p:spPr>
          <a:xfrm>
            <a:off x="8220456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9" name="Shape 107"/>
          <p:cNvSpPr/>
          <p:nvPr/>
        </p:nvSpPr>
        <p:spPr>
          <a:xfrm>
            <a:off x="8339328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0" name="Shape 108"/>
          <p:cNvSpPr/>
          <p:nvPr/>
        </p:nvSpPr>
        <p:spPr>
          <a:xfrm>
            <a:off x="8458200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1" name="Shape 109"/>
          <p:cNvSpPr/>
          <p:nvPr/>
        </p:nvSpPr>
        <p:spPr>
          <a:xfrm>
            <a:off x="8577072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2" name="Shape 110"/>
          <p:cNvSpPr/>
          <p:nvPr/>
        </p:nvSpPr>
        <p:spPr>
          <a:xfrm>
            <a:off x="8695944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3" name="Shape 111"/>
          <p:cNvSpPr/>
          <p:nvPr/>
        </p:nvSpPr>
        <p:spPr>
          <a:xfrm>
            <a:off x="8814816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4" name="Shape 112"/>
          <p:cNvSpPr/>
          <p:nvPr/>
        </p:nvSpPr>
        <p:spPr>
          <a:xfrm>
            <a:off x="8933688" y="15544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5" name="Shape 113"/>
          <p:cNvSpPr/>
          <p:nvPr/>
        </p:nvSpPr>
        <p:spPr>
          <a:xfrm>
            <a:off x="7863840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6" name="Shape 114"/>
          <p:cNvSpPr/>
          <p:nvPr/>
        </p:nvSpPr>
        <p:spPr>
          <a:xfrm>
            <a:off x="7982712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7" name="Shape 115"/>
          <p:cNvSpPr/>
          <p:nvPr/>
        </p:nvSpPr>
        <p:spPr>
          <a:xfrm>
            <a:off x="8101584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8" name="Shape 116"/>
          <p:cNvSpPr/>
          <p:nvPr/>
        </p:nvSpPr>
        <p:spPr>
          <a:xfrm>
            <a:off x="8220456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9" name="Shape 117"/>
          <p:cNvSpPr/>
          <p:nvPr/>
        </p:nvSpPr>
        <p:spPr>
          <a:xfrm>
            <a:off x="8339328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0" name="Shape 118"/>
          <p:cNvSpPr/>
          <p:nvPr/>
        </p:nvSpPr>
        <p:spPr>
          <a:xfrm>
            <a:off x="8458200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1" name="Shape 119"/>
          <p:cNvSpPr/>
          <p:nvPr/>
        </p:nvSpPr>
        <p:spPr>
          <a:xfrm>
            <a:off x="8577072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2" name="Shape 120"/>
          <p:cNvSpPr/>
          <p:nvPr/>
        </p:nvSpPr>
        <p:spPr>
          <a:xfrm>
            <a:off x="8695944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3" name="Shape 121"/>
          <p:cNvSpPr/>
          <p:nvPr/>
        </p:nvSpPr>
        <p:spPr>
          <a:xfrm>
            <a:off x="8814816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4" name="Shape 122"/>
          <p:cNvSpPr/>
          <p:nvPr/>
        </p:nvSpPr>
        <p:spPr>
          <a:xfrm>
            <a:off x="8933688" y="16733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5" name="Shape 123"/>
          <p:cNvSpPr/>
          <p:nvPr/>
        </p:nvSpPr>
        <p:spPr>
          <a:xfrm>
            <a:off x="7863840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6" name="Shape 124"/>
          <p:cNvSpPr/>
          <p:nvPr/>
        </p:nvSpPr>
        <p:spPr>
          <a:xfrm>
            <a:off x="7982712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7" name="Shape 125"/>
          <p:cNvSpPr/>
          <p:nvPr/>
        </p:nvSpPr>
        <p:spPr>
          <a:xfrm>
            <a:off x="8101584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8" name="Shape 126"/>
          <p:cNvSpPr/>
          <p:nvPr/>
        </p:nvSpPr>
        <p:spPr>
          <a:xfrm>
            <a:off x="8220456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9" name="Shape 127"/>
          <p:cNvSpPr/>
          <p:nvPr/>
        </p:nvSpPr>
        <p:spPr>
          <a:xfrm>
            <a:off x="8339328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0" name="Shape 128"/>
          <p:cNvSpPr/>
          <p:nvPr/>
        </p:nvSpPr>
        <p:spPr>
          <a:xfrm>
            <a:off x="8458200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1" name="Shape 129"/>
          <p:cNvSpPr/>
          <p:nvPr/>
        </p:nvSpPr>
        <p:spPr>
          <a:xfrm>
            <a:off x="8577072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2" name="Shape 130"/>
          <p:cNvSpPr/>
          <p:nvPr/>
        </p:nvSpPr>
        <p:spPr>
          <a:xfrm>
            <a:off x="8695944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3" name="Shape 131"/>
          <p:cNvSpPr/>
          <p:nvPr/>
        </p:nvSpPr>
        <p:spPr>
          <a:xfrm>
            <a:off x="8814816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4" name="Shape 132"/>
          <p:cNvSpPr/>
          <p:nvPr/>
        </p:nvSpPr>
        <p:spPr>
          <a:xfrm>
            <a:off x="8933688" y="17922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5" name="Shape 133"/>
          <p:cNvSpPr/>
          <p:nvPr/>
        </p:nvSpPr>
        <p:spPr>
          <a:xfrm>
            <a:off x="7863840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6" name="Shape 134"/>
          <p:cNvSpPr/>
          <p:nvPr/>
        </p:nvSpPr>
        <p:spPr>
          <a:xfrm>
            <a:off x="7982712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7" name="Shape 135"/>
          <p:cNvSpPr/>
          <p:nvPr/>
        </p:nvSpPr>
        <p:spPr>
          <a:xfrm>
            <a:off x="8101584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8" name="Shape 136"/>
          <p:cNvSpPr/>
          <p:nvPr/>
        </p:nvSpPr>
        <p:spPr>
          <a:xfrm>
            <a:off x="8220456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9" name="Shape 137"/>
          <p:cNvSpPr/>
          <p:nvPr/>
        </p:nvSpPr>
        <p:spPr>
          <a:xfrm>
            <a:off x="8339328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0" name="Shape 138"/>
          <p:cNvSpPr/>
          <p:nvPr/>
        </p:nvSpPr>
        <p:spPr>
          <a:xfrm>
            <a:off x="8458200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1" name="Shape 139"/>
          <p:cNvSpPr/>
          <p:nvPr/>
        </p:nvSpPr>
        <p:spPr>
          <a:xfrm>
            <a:off x="8577072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2" name="Shape 140"/>
          <p:cNvSpPr/>
          <p:nvPr/>
        </p:nvSpPr>
        <p:spPr>
          <a:xfrm>
            <a:off x="8695944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3" name="Shape 141"/>
          <p:cNvSpPr/>
          <p:nvPr/>
        </p:nvSpPr>
        <p:spPr>
          <a:xfrm>
            <a:off x="8814816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4" name="Shape 142"/>
          <p:cNvSpPr/>
          <p:nvPr/>
        </p:nvSpPr>
        <p:spPr>
          <a:xfrm>
            <a:off x="8933688" y="19110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5" name="Shape 143"/>
          <p:cNvSpPr/>
          <p:nvPr/>
        </p:nvSpPr>
        <p:spPr>
          <a:xfrm>
            <a:off x="7863840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6" name="Shape 144"/>
          <p:cNvSpPr/>
          <p:nvPr/>
        </p:nvSpPr>
        <p:spPr>
          <a:xfrm>
            <a:off x="7982712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7" name="Shape 145"/>
          <p:cNvSpPr/>
          <p:nvPr/>
        </p:nvSpPr>
        <p:spPr>
          <a:xfrm>
            <a:off x="8101584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8" name="Shape 146"/>
          <p:cNvSpPr/>
          <p:nvPr/>
        </p:nvSpPr>
        <p:spPr>
          <a:xfrm>
            <a:off x="8220456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9" name="Shape 147"/>
          <p:cNvSpPr/>
          <p:nvPr/>
        </p:nvSpPr>
        <p:spPr>
          <a:xfrm>
            <a:off x="8339328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0" name="Shape 148"/>
          <p:cNvSpPr/>
          <p:nvPr/>
        </p:nvSpPr>
        <p:spPr>
          <a:xfrm>
            <a:off x="8458200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1" name="Shape 149"/>
          <p:cNvSpPr/>
          <p:nvPr/>
        </p:nvSpPr>
        <p:spPr>
          <a:xfrm>
            <a:off x="8577072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2" name="Shape 150"/>
          <p:cNvSpPr/>
          <p:nvPr/>
        </p:nvSpPr>
        <p:spPr>
          <a:xfrm>
            <a:off x="8695944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3" name="Shape 151"/>
          <p:cNvSpPr/>
          <p:nvPr/>
        </p:nvSpPr>
        <p:spPr>
          <a:xfrm>
            <a:off x="8814816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4" name="Shape 152"/>
          <p:cNvSpPr/>
          <p:nvPr/>
        </p:nvSpPr>
        <p:spPr>
          <a:xfrm>
            <a:off x="8933688" y="202996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5" name="Shape 153"/>
          <p:cNvSpPr/>
          <p:nvPr/>
        </p:nvSpPr>
        <p:spPr>
          <a:xfrm>
            <a:off x="7863840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6" name="Shape 154"/>
          <p:cNvSpPr/>
          <p:nvPr/>
        </p:nvSpPr>
        <p:spPr>
          <a:xfrm>
            <a:off x="7982712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7" name="Shape 155"/>
          <p:cNvSpPr/>
          <p:nvPr/>
        </p:nvSpPr>
        <p:spPr>
          <a:xfrm>
            <a:off x="8101584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8" name="Shape 156"/>
          <p:cNvSpPr/>
          <p:nvPr/>
        </p:nvSpPr>
        <p:spPr>
          <a:xfrm>
            <a:off x="8220456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9" name="Shape 157"/>
          <p:cNvSpPr/>
          <p:nvPr/>
        </p:nvSpPr>
        <p:spPr>
          <a:xfrm>
            <a:off x="8339328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0" name="Shape 158"/>
          <p:cNvSpPr/>
          <p:nvPr/>
        </p:nvSpPr>
        <p:spPr>
          <a:xfrm>
            <a:off x="8458200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1" name="Shape 159"/>
          <p:cNvSpPr/>
          <p:nvPr/>
        </p:nvSpPr>
        <p:spPr>
          <a:xfrm>
            <a:off x="8577072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2" name="Shape 160"/>
          <p:cNvSpPr/>
          <p:nvPr/>
        </p:nvSpPr>
        <p:spPr>
          <a:xfrm>
            <a:off x="8695944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3" name="Shape 161"/>
          <p:cNvSpPr/>
          <p:nvPr/>
        </p:nvSpPr>
        <p:spPr>
          <a:xfrm>
            <a:off x="8814816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4" name="Shape 162"/>
          <p:cNvSpPr/>
          <p:nvPr/>
        </p:nvSpPr>
        <p:spPr>
          <a:xfrm>
            <a:off x="8933688" y="21488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5" name="Shape 163"/>
          <p:cNvSpPr/>
          <p:nvPr/>
        </p:nvSpPr>
        <p:spPr>
          <a:xfrm>
            <a:off x="7863840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6" name="Shape 164"/>
          <p:cNvSpPr/>
          <p:nvPr/>
        </p:nvSpPr>
        <p:spPr>
          <a:xfrm>
            <a:off x="7982712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7" name="Shape 165"/>
          <p:cNvSpPr/>
          <p:nvPr/>
        </p:nvSpPr>
        <p:spPr>
          <a:xfrm>
            <a:off x="8101584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8" name="Shape 166"/>
          <p:cNvSpPr/>
          <p:nvPr/>
        </p:nvSpPr>
        <p:spPr>
          <a:xfrm>
            <a:off x="8220456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9" name="Shape 167"/>
          <p:cNvSpPr/>
          <p:nvPr/>
        </p:nvSpPr>
        <p:spPr>
          <a:xfrm>
            <a:off x="8339328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0" name="Shape 168"/>
          <p:cNvSpPr/>
          <p:nvPr/>
        </p:nvSpPr>
        <p:spPr>
          <a:xfrm>
            <a:off x="8458200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1" name="Shape 169"/>
          <p:cNvSpPr/>
          <p:nvPr/>
        </p:nvSpPr>
        <p:spPr>
          <a:xfrm>
            <a:off x="8577072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2" name="Shape 170"/>
          <p:cNvSpPr/>
          <p:nvPr/>
        </p:nvSpPr>
        <p:spPr>
          <a:xfrm>
            <a:off x="8695944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3" name="Shape 171"/>
          <p:cNvSpPr/>
          <p:nvPr/>
        </p:nvSpPr>
        <p:spPr>
          <a:xfrm>
            <a:off x="8814816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4" name="Shape 172"/>
          <p:cNvSpPr/>
          <p:nvPr/>
        </p:nvSpPr>
        <p:spPr>
          <a:xfrm>
            <a:off x="8933688" y="22677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5" name="Shape 173"/>
          <p:cNvSpPr/>
          <p:nvPr/>
        </p:nvSpPr>
        <p:spPr>
          <a:xfrm>
            <a:off x="7863840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6" name="Shape 174"/>
          <p:cNvSpPr/>
          <p:nvPr/>
        </p:nvSpPr>
        <p:spPr>
          <a:xfrm>
            <a:off x="7982712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7" name="Shape 175"/>
          <p:cNvSpPr/>
          <p:nvPr/>
        </p:nvSpPr>
        <p:spPr>
          <a:xfrm>
            <a:off x="8101584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8" name="Shape 176"/>
          <p:cNvSpPr/>
          <p:nvPr/>
        </p:nvSpPr>
        <p:spPr>
          <a:xfrm>
            <a:off x="8220456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9" name="Shape 177"/>
          <p:cNvSpPr/>
          <p:nvPr/>
        </p:nvSpPr>
        <p:spPr>
          <a:xfrm>
            <a:off x="8339328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0" name="Shape 178"/>
          <p:cNvSpPr/>
          <p:nvPr/>
        </p:nvSpPr>
        <p:spPr>
          <a:xfrm>
            <a:off x="8458200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1" name="Shape 179"/>
          <p:cNvSpPr/>
          <p:nvPr/>
        </p:nvSpPr>
        <p:spPr>
          <a:xfrm>
            <a:off x="8577072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2" name="Shape 180"/>
          <p:cNvSpPr/>
          <p:nvPr/>
        </p:nvSpPr>
        <p:spPr>
          <a:xfrm>
            <a:off x="8695944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3" name="Shape 181"/>
          <p:cNvSpPr/>
          <p:nvPr/>
        </p:nvSpPr>
        <p:spPr>
          <a:xfrm>
            <a:off x="8814816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4" name="Shape 182"/>
          <p:cNvSpPr/>
          <p:nvPr/>
        </p:nvSpPr>
        <p:spPr>
          <a:xfrm>
            <a:off x="8933688" y="23865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5" name="Shape 183"/>
          <p:cNvSpPr/>
          <p:nvPr/>
        </p:nvSpPr>
        <p:spPr>
          <a:xfrm>
            <a:off x="7863840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6" name="Shape 184"/>
          <p:cNvSpPr/>
          <p:nvPr/>
        </p:nvSpPr>
        <p:spPr>
          <a:xfrm>
            <a:off x="7982712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7" name="Shape 185"/>
          <p:cNvSpPr/>
          <p:nvPr/>
        </p:nvSpPr>
        <p:spPr>
          <a:xfrm>
            <a:off x="8101584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8" name="Shape 186"/>
          <p:cNvSpPr/>
          <p:nvPr/>
        </p:nvSpPr>
        <p:spPr>
          <a:xfrm>
            <a:off x="8220456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9" name="Shape 187"/>
          <p:cNvSpPr/>
          <p:nvPr/>
        </p:nvSpPr>
        <p:spPr>
          <a:xfrm>
            <a:off x="8339328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0" name="Shape 188"/>
          <p:cNvSpPr/>
          <p:nvPr/>
        </p:nvSpPr>
        <p:spPr>
          <a:xfrm>
            <a:off x="8458200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1" name="Shape 189"/>
          <p:cNvSpPr/>
          <p:nvPr/>
        </p:nvSpPr>
        <p:spPr>
          <a:xfrm>
            <a:off x="8577072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2" name="Shape 190"/>
          <p:cNvSpPr/>
          <p:nvPr/>
        </p:nvSpPr>
        <p:spPr>
          <a:xfrm>
            <a:off x="8695944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3" name="Shape 191"/>
          <p:cNvSpPr/>
          <p:nvPr/>
        </p:nvSpPr>
        <p:spPr>
          <a:xfrm>
            <a:off x="8814816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4" name="Shape 192"/>
          <p:cNvSpPr/>
          <p:nvPr/>
        </p:nvSpPr>
        <p:spPr>
          <a:xfrm>
            <a:off x="8933688" y="25054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5" name="Shape 193"/>
          <p:cNvSpPr/>
          <p:nvPr/>
        </p:nvSpPr>
        <p:spPr>
          <a:xfrm>
            <a:off x="7863840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6" name="Shape 194"/>
          <p:cNvSpPr/>
          <p:nvPr/>
        </p:nvSpPr>
        <p:spPr>
          <a:xfrm>
            <a:off x="7982712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7" name="Shape 195"/>
          <p:cNvSpPr/>
          <p:nvPr/>
        </p:nvSpPr>
        <p:spPr>
          <a:xfrm>
            <a:off x="8101584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8" name="Shape 196"/>
          <p:cNvSpPr/>
          <p:nvPr/>
        </p:nvSpPr>
        <p:spPr>
          <a:xfrm>
            <a:off x="8220456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9" name="Shape 197"/>
          <p:cNvSpPr/>
          <p:nvPr/>
        </p:nvSpPr>
        <p:spPr>
          <a:xfrm>
            <a:off x="8339328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0" name="Shape 198"/>
          <p:cNvSpPr/>
          <p:nvPr/>
        </p:nvSpPr>
        <p:spPr>
          <a:xfrm>
            <a:off x="8458200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1" name="Shape 199"/>
          <p:cNvSpPr/>
          <p:nvPr/>
        </p:nvSpPr>
        <p:spPr>
          <a:xfrm>
            <a:off x="8577072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2" name="Shape 200"/>
          <p:cNvSpPr/>
          <p:nvPr/>
        </p:nvSpPr>
        <p:spPr>
          <a:xfrm>
            <a:off x="8695944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3" name="Shape 201"/>
          <p:cNvSpPr/>
          <p:nvPr/>
        </p:nvSpPr>
        <p:spPr>
          <a:xfrm>
            <a:off x="8814816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4" name="Shape 202"/>
          <p:cNvSpPr/>
          <p:nvPr/>
        </p:nvSpPr>
        <p:spPr>
          <a:xfrm>
            <a:off x="8933688" y="26243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5" name="Shape 203"/>
          <p:cNvSpPr/>
          <p:nvPr/>
        </p:nvSpPr>
        <p:spPr>
          <a:xfrm>
            <a:off x="7863840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6" name="Shape 204"/>
          <p:cNvSpPr/>
          <p:nvPr/>
        </p:nvSpPr>
        <p:spPr>
          <a:xfrm>
            <a:off x="7982712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7" name="Shape 205"/>
          <p:cNvSpPr/>
          <p:nvPr/>
        </p:nvSpPr>
        <p:spPr>
          <a:xfrm>
            <a:off x="8101584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8" name="Shape 206"/>
          <p:cNvSpPr/>
          <p:nvPr/>
        </p:nvSpPr>
        <p:spPr>
          <a:xfrm>
            <a:off x="8220456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9" name="Shape 207"/>
          <p:cNvSpPr/>
          <p:nvPr/>
        </p:nvSpPr>
        <p:spPr>
          <a:xfrm>
            <a:off x="8339328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0" name="Shape 208"/>
          <p:cNvSpPr/>
          <p:nvPr/>
        </p:nvSpPr>
        <p:spPr>
          <a:xfrm>
            <a:off x="8458200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1" name="Shape 209"/>
          <p:cNvSpPr/>
          <p:nvPr/>
        </p:nvSpPr>
        <p:spPr>
          <a:xfrm>
            <a:off x="8577072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2" name="Shape 210"/>
          <p:cNvSpPr/>
          <p:nvPr/>
        </p:nvSpPr>
        <p:spPr>
          <a:xfrm>
            <a:off x="8695944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3" name="Shape 211"/>
          <p:cNvSpPr/>
          <p:nvPr/>
        </p:nvSpPr>
        <p:spPr>
          <a:xfrm>
            <a:off x="8814816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4" name="Shape 212"/>
          <p:cNvSpPr/>
          <p:nvPr/>
        </p:nvSpPr>
        <p:spPr>
          <a:xfrm>
            <a:off x="8933688" y="27432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5" name="Shape 213"/>
          <p:cNvSpPr/>
          <p:nvPr/>
        </p:nvSpPr>
        <p:spPr>
          <a:xfrm>
            <a:off x="7863840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6" name="Shape 214"/>
          <p:cNvSpPr/>
          <p:nvPr/>
        </p:nvSpPr>
        <p:spPr>
          <a:xfrm>
            <a:off x="7982712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7" name="Shape 215"/>
          <p:cNvSpPr/>
          <p:nvPr/>
        </p:nvSpPr>
        <p:spPr>
          <a:xfrm>
            <a:off x="8101584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8" name="Shape 216"/>
          <p:cNvSpPr/>
          <p:nvPr/>
        </p:nvSpPr>
        <p:spPr>
          <a:xfrm>
            <a:off x="8220456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9" name="Shape 217"/>
          <p:cNvSpPr/>
          <p:nvPr/>
        </p:nvSpPr>
        <p:spPr>
          <a:xfrm>
            <a:off x="8339328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0" name="Shape 218"/>
          <p:cNvSpPr/>
          <p:nvPr/>
        </p:nvSpPr>
        <p:spPr>
          <a:xfrm>
            <a:off x="8458200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1" name="Shape 219"/>
          <p:cNvSpPr/>
          <p:nvPr/>
        </p:nvSpPr>
        <p:spPr>
          <a:xfrm>
            <a:off x="8577072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2" name="Shape 220"/>
          <p:cNvSpPr/>
          <p:nvPr/>
        </p:nvSpPr>
        <p:spPr>
          <a:xfrm>
            <a:off x="8695944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3" name="Shape 221"/>
          <p:cNvSpPr/>
          <p:nvPr/>
        </p:nvSpPr>
        <p:spPr>
          <a:xfrm>
            <a:off x="8814816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4" name="Shape 222"/>
          <p:cNvSpPr/>
          <p:nvPr/>
        </p:nvSpPr>
        <p:spPr>
          <a:xfrm>
            <a:off x="8933688" y="28620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5" name="Shape 223"/>
          <p:cNvSpPr/>
          <p:nvPr/>
        </p:nvSpPr>
        <p:spPr>
          <a:xfrm>
            <a:off x="7863840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6" name="Shape 224"/>
          <p:cNvSpPr/>
          <p:nvPr/>
        </p:nvSpPr>
        <p:spPr>
          <a:xfrm>
            <a:off x="7982712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7" name="Shape 225"/>
          <p:cNvSpPr/>
          <p:nvPr/>
        </p:nvSpPr>
        <p:spPr>
          <a:xfrm>
            <a:off x="8101584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8" name="Shape 226"/>
          <p:cNvSpPr/>
          <p:nvPr/>
        </p:nvSpPr>
        <p:spPr>
          <a:xfrm>
            <a:off x="8220456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9" name="Shape 227"/>
          <p:cNvSpPr/>
          <p:nvPr/>
        </p:nvSpPr>
        <p:spPr>
          <a:xfrm>
            <a:off x="8339328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0" name="Shape 228"/>
          <p:cNvSpPr/>
          <p:nvPr/>
        </p:nvSpPr>
        <p:spPr>
          <a:xfrm>
            <a:off x="8458200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1" name="Shape 229"/>
          <p:cNvSpPr/>
          <p:nvPr/>
        </p:nvSpPr>
        <p:spPr>
          <a:xfrm>
            <a:off x="8577072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2" name="Shape 230"/>
          <p:cNvSpPr/>
          <p:nvPr/>
        </p:nvSpPr>
        <p:spPr>
          <a:xfrm>
            <a:off x="8695944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3" name="Shape 231"/>
          <p:cNvSpPr/>
          <p:nvPr/>
        </p:nvSpPr>
        <p:spPr>
          <a:xfrm>
            <a:off x="8814816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4" name="Shape 232"/>
          <p:cNvSpPr/>
          <p:nvPr/>
        </p:nvSpPr>
        <p:spPr>
          <a:xfrm>
            <a:off x="8933688" y="2980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5" name="Shape 233"/>
          <p:cNvSpPr/>
          <p:nvPr/>
        </p:nvSpPr>
        <p:spPr>
          <a:xfrm>
            <a:off x="7863840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6" name="Shape 234"/>
          <p:cNvSpPr/>
          <p:nvPr/>
        </p:nvSpPr>
        <p:spPr>
          <a:xfrm>
            <a:off x="7982712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7" name="Shape 235"/>
          <p:cNvSpPr/>
          <p:nvPr/>
        </p:nvSpPr>
        <p:spPr>
          <a:xfrm>
            <a:off x="8101584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8" name="Shape 236"/>
          <p:cNvSpPr/>
          <p:nvPr/>
        </p:nvSpPr>
        <p:spPr>
          <a:xfrm>
            <a:off x="8220456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9" name="Shape 237"/>
          <p:cNvSpPr/>
          <p:nvPr/>
        </p:nvSpPr>
        <p:spPr>
          <a:xfrm>
            <a:off x="8339328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0" name="Shape 238"/>
          <p:cNvSpPr/>
          <p:nvPr/>
        </p:nvSpPr>
        <p:spPr>
          <a:xfrm>
            <a:off x="8458200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1" name="Shape 239"/>
          <p:cNvSpPr/>
          <p:nvPr/>
        </p:nvSpPr>
        <p:spPr>
          <a:xfrm>
            <a:off x="8577072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2" name="Shape 240"/>
          <p:cNvSpPr/>
          <p:nvPr/>
        </p:nvSpPr>
        <p:spPr>
          <a:xfrm>
            <a:off x="8695944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3" name="Shape 241"/>
          <p:cNvSpPr/>
          <p:nvPr/>
        </p:nvSpPr>
        <p:spPr>
          <a:xfrm>
            <a:off x="8814816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4" name="Shape 242"/>
          <p:cNvSpPr/>
          <p:nvPr/>
        </p:nvSpPr>
        <p:spPr>
          <a:xfrm>
            <a:off x="8933688" y="30998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5" name="Text 243"/>
          <p:cNvSpPr/>
          <p:nvPr/>
        </p:nvSpPr>
        <p:spPr>
          <a:xfrm>
            <a:off x="640080" y="6400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8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 SURFACES</a:t>
            </a:r>
            <a:endParaRPr lang="en-US" sz="1400" dirty="0"/>
          </a:p>
        </p:txBody>
      </p:sp>
      <p:sp>
        <p:nvSpPr>
          <p:cNvPr id="246" name="Text 244"/>
          <p:cNvSpPr/>
          <p:nvPr/>
        </p:nvSpPr>
        <p:spPr>
          <a:xfrm>
            <a:off x="640080" y="1188720"/>
            <a:ext cx="822960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46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light</a:t>
            </a:r>
            <a:endParaRPr lang="en-US" sz="46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46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</a:t>
            </a:r>
            <a:r>
              <a:rPr lang="en-US" sz="4600" b="1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nature did first.</a:t>
            </a:r>
            <a:endParaRPr lang="en-US" sz="4600" dirty="0"/>
          </a:p>
        </p:txBody>
      </p:sp>
      <p:sp>
        <p:nvSpPr>
          <p:cNvPr id="247" name="Text 245"/>
          <p:cNvSpPr/>
          <p:nvPr/>
        </p:nvSpPr>
        <p:spPr>
          <a:xfrm>
            <a:off x="640080" y="3383280"/>
            <a:ext cx="7132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the iridescent blue of a butterfly wing to flat lenses thinner than a wavelength — how we are learning to control light at the nanoscale.</a:t>
            </a:r>
            <a:endParaRPr lang="en-US" sz="1600" dirty="0"/>
          </a:p>
        </p:txBody>
      </p:sp>
      <p:sp>
        <p:nvSpPr>
          <p:cNvPr id="248" name="Shape 246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172241"/>
          </a:solidFill>
          <a:ln w="12700">
            <a:solidFill>
              <a:srgbClr val="172241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9" name="Text 247"/>
          <p:cNvSpPr/>
          <p:nvPr/>
        </p:nvSpPr>
        <p:spPr>
          <a:xfrm>
            <a:off x="640080" y="461772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guided tour for the optics-curious</a:t>
            </a:r>
            <a:endParaRPr lang="en-US" sz="1200" dirty="0"/>
          </a:p>
        </p:txBody>
      </p:sp>
      <p:sp>
        <p:nvSpPr>
          <p:cNvPr id="250" name="Text 248"/>
          <p:cNvSpPr/>
          <p:nvPr/>
        </p:nvSpPr>
        <p:spPr>
          <a:xfrm>
            <a:off x="5943600" y="46177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for our guest</a:t>
            </a:r>
            <a:endParaRPr lang="en-US" sz="1200" dirty="0"/>
          </a:p>
        </p:txBody>
      </p:sp>
      <p:sp>
        <p:nvSpPr>
          <p:cNvPr id="251" name="Text 249"/>
          <p:cNvSpPr/>
          <p:nvPr/>
        </p:nvSpPr>
        <p:spPr>
          <a:xfrm>
            <a:off x="594360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slides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/  APPLICATIONS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metasurfaces are showing up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cameras to LiDAR to paint — flat optics are leaving the lab.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411480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73152" cy="146304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640080" y="1856232"/>
            <a:ext cx="502920" cy="50292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6" y="1946758"/>
            <a:ext cx="321869" cy="321869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28016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metalenses</a:t>
            </a:r>
            <a:endParaRPr lang="en-US" sz="1400" dirty="0"/>
          </a:p>
        </p:txBody>
      </p:sp>
      <p:sp>
        <p:nvSpPr>
          <p:cNvPr id="51" name="Text 48"/>
          <p:cNvSpPr/>
          <p:nvPr/>
        </p:nvSpPr>
        <p:spPr>
          <a:xfrm>
            <a:off x="1280160" y="219456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glass plate one wavelength thick replacing curved camera optics. Capasso's 100-mm visible metalens (2024) focuses 430–780 nm with no chromatic aberration.</a:t>
            </a:r>
            <a:endParaRPr lang="en-US" sz="1100" dirty="0"/>
          </a:p>
        </p:txBody>
      </p:sp>
      <p:sp>
        <p:nvSpPr>
          <p:cNvPr id="52" name="Shape 49"/>
          <p:cNvSpPr/>
          <p:nvPr/>
        </p:nvSpPr>
        <p:spPr>
          <a:xfrm>
            <a:off x="4572000" y="1691640"/>
            <a:ext cx="411480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Shape 50"/>
          <p:cNvSpPr/>
          <p:nvPr/>
        </p:nvSpPr>
        <p:spPr>
          <a:xfrm>
            <a:off x="4572000" y="1691640"/>
            <a:ext cx="73152" cy="146304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4754880" y="1856232"/>
            <a:ext cx="502920" cy="50292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6" y="1946758"/>
            <a:ext cx="321869" cy="321869"/>
          </a:xfrm>
          <a:prstGeom prst="rect">
            <a:avLst/>
          </a:prstGeom>
        </p:spPr>
      </p:pic>
      <p:sp>
        <p:nvSpPr>
          <p:cNvPr id="56" name="Text 52"/>
          <p:cNvSpPr/>
          <p:nvPr/>
        </p:nvSpPr>
        <p:spPr>
          <a:xfrm>
            <a:off x="5394960" y="187452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Holograms &amp; AR/VR</a:t>
            </a:r>
            <a:endParaRPr lang="en-US" sz="1400" dirty="0"/>
          </a:p>
        </p:txBody>
      </p:sp>
      <p:sp>
        <p:nvSpPr>
          <p:cNvPr id="57" name="Text 53"/>
          <p:cNvSpPr/>
          <p:nvPr/>
        </p:nvSpPr>
        <p:spPr>
          <a:xfrm>
            <a:off x="5394960" y="219456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patterns encode entire 3D scenes. Field-of-view &gt; 45°, full-color, aberration-corrected — a path to real holographic displays.</a:t>
            </a:r>
            <a:endParaRPr lang="en-US" sz="1100" dirty="0"/>
          </a:p>
        </p:txBody>
      </p:sp>
      <p:sp>
        <p:nvSpPr>
          <p:cNvPr id="58" name="Shape 54"/>
          <p:cNvSpPr/>
          <p:nvPr/>
        </p:nvSpPr>
        <p:spPr>
          <a:xfrm>
            <a:off x="457200" y="3246120"/>
            <a:ext cx="411480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Shape 55"/>
          <p:cNvSpPr/>
          <p:nvPr/>
        </p:nvSpPr>
        <p:spPr>
          <a:xfrm>
            <a:off x="457200" y="3246120"/>
            <a:ext cx="73152" cy="1463040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0" name="Shape 56"/>
          <p:cNvSpPr/>
          <p:nvPr/>
        </p:nvSpPr>
        <p:spPr>
          <a:xfrm>
            <a:off x="640080" y="3410712"/>
            <a:ext cx="502920" cy="50292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06" y="3501238"/>
            <a:ext cx="321869" cy="321869"/>
          </a:xfrm>
          <a:prstGeom prst="rect">
            <a:avLst/>
          </a:prstGeom>
        </p:spPr>
      </p:pic>
      <p:sp>
        <p:nvSpPr>
          <p:cNvPr id="62" name="Text 57"/>
          <p:cNvSpPr/>
          <p:nvPr/>
        </p:nvSpPr>
        <p:spPr>
          <a:xfrm>
            <a:off x="1280160" y="342900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Solid-state LiDAR</a:t>
            </a:r>
            <a:endParaRPr lang="en-US" sz="1400" dirty="0"/>
          </a:p>
        </p:txBody>
      </p:sp>
      <p:sp>
        <p:nvSpPr>
          <p:cNvPr id="63" name="Text 58"/>
          <p:cNvSpPr/>
          <p:nvPr/>
        </p:nvSpPr>
        <p:spPr>
          <a:xfrm>
            <a:off x="1280160" y="374904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Electronically steered phased-array metasurfaces — no spinning mirrors. Lumotive, Analog Photonics, others targeting autonomous vehicles.</a:t>
            </a:r>
            <a:endParaRPr lang="en-US" sz="1100" dirty="0"/>
          </a:p>
        </p:txBody>
      </p:sp>
      <p:sp>
        <p:nvSpPr>
          <p:cNvPr id="64" name="Shape 59"/>
          <p:cNvSpPr/>
          <p:nvPr/>
        </p:nvSpPr>
        <p:spPr>
          <a:xfrm>
            <a:off x="4572000" y="3246120"/>
            <a:ext cx="411480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0"/>
          <p:cNvSpPr/>
          <p:nvPr/>
        </p:nvSpPr>
        <p:spPr>
          <a:xfrm>
            <a:off x="4572000" y="3246120"/>
            <a:ext cx="73152" cy="146304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1"/>
          <p:cNvSpPr/>
          <p:nvPr/>
        </p:nvSpPr>
        <p:spPr>
          <a:xfrm>
            <a:off x="4754880" y="3410712"/>
            <a:ext cx="502920" cy="502920"/>
          </a:xfrm>
          <a:prstGeom prst="ellipse">
            <a:avLst/>
          </a:prstGeom>
          <a:solidFill>
            <a:srgbClr val="F5C518">
              <a:alpha val="20000"/>
            </a:srgbClr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406" y="3501238"/>
            <a:ext cx="321869" cy="321869"/>
          </a:xfrm>
          <a:prstGeom prst="rect">
            <a:avLst/>
          </a:prstGeom>
        </p:spPr>
      </p:pic>
      <p:sp>
        <p:nvSpPr>
          <p:cNvPr id="68" name="Text 62"/>
          <p:cNvSpPr/>
          <p:nvPr/>
        </p:nvSpPr>
        <p:spPr>
          <a:xfrm>
            <a:off x="5394960" y="342900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Structural-color paint</a:t>
            </a:r>
            <a:endParaRPr lang="en-US" sz="1400" dirty="0"/>
          </a:p>
        </p:txBody>
      </p:sp>
      <p:sp>
        <p:nvSpPr>
          <p:cNvPr id="69" name="Text 63"/>
          <p:cNvSpPr/>
          <p:nvPr/>
        </p:nvSpPr>
        <p:spPr>
          <a:xfrm>
            <a:off x="5394960" y="374904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Plasmonic 'paint' at ~0.4 g/m² — about 100× lighter than pigment paint, never fades because the color is the geometry.</a:t>
            </a:r>
            <a:endParaRPr lang="en-US" sz="1100" dirty="0"/>
          </a:p>
        </p:txBody>
      </p:sp>
      <p:sp>
        <p:nvSpPr>
          <p:cNvPr id="70" name="Text 64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18</a:t>
            </a:r>
            <a:endParaRPr lang="en-US" sz="900" dirty="0"/>
          </a:p>
        </p:txBody>
      </p:sp>
      <p:sp>
        <p:nvSpPr>
          <p:cNvPr id="71" name="Shape 65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/  APPLICATIONS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optics, out in the world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toolkit, now shipping in cameras, displays, sensors and surfaces.</a:t>
            </a:r>
            <a:endParaRPr lang="en-US" sz="16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200" name="Metalens 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920"/>
            <a:ext cx="1828800" cy="1325880"/>
          </a:xfrm>
          <a:prstGeom prst="roundRect">
            <a:avLst>
              <a:gd name="adj" fmla="val 6000"/>
            </a:avLst>
          </a:prstGeom>
        </p:spPr>
      </p:pic>
      <p:sp>
        <p:nvSpPr>
          <p:cNvPr id="210" name="t210"/>
          <p:cNvSpPr/>
          <p:nvPr/>
        </p:nvSpPr>
        <p:spPr>
          <a:xfrm>
            <a:off x="2423160" y="1755648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</a:rPr>
              <a:t>Flat metalenses</a:t>
            </a:r>
          </a:p>
        </p:txBody>
      </p:sp>
      <p:sp>
        <p:nvSpPr>
          <p:cNvPr id="211" name="t211"/>
          <p:cNvSpPr/>
          <p:nvPr/>
        </p:nvSpPr>
        <p:spPr>
          <a:xfrm>
            <a:off x="2423160" y="2121408"/>
            <a:ext cx="2057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</a:rPr>
              <a:t>A wavelength-thin metasurface replaces curved camera optics — focusing light with no bulky glass.</a:t>
            </a:r>
          </a:p>
        </p:txBody>
      </p:sp>
      <p:pic>
        <p:nvPicPr>
          <p:cNvPr id="201" name="Holo 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645920"/>
            <a:ext cx="1828800" cy="1325880"/>
          </a:xfrm>
          <a:prstGeom prst="roundRect">
            <a:avLst>
              <a:gd name="adj" fmla="val 6000"/>
            </a:avLst>
          </a:prstGeom>
        </p:spPr>
      </p:pic>
      <p:sp>
        <p:nvSpPr>
          <p:cNvPr id="212" name="t212"/>
          <p:cNvSpPr/>
          <p:nvPr/>
        </p:nvSpPr>
        <p:spPr>
          <a:xfrm>
            <a:off x="6629400" y="1755648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</a:rPr>
              <a:t>Holograms &amp; AR/VR</a:t>
            </a:r>
          </a:p>
        </p:txBody>
      </p:sp>
      <p:sp>
        <p:nvSpPr>
          <p:cNvPr id="213" name="t213"/>
          <p:cNvSpPr/>
          <p:nvPr/>
        </p:nvSpPr>
        <p:spPr>
          <a:xfrm>
            <a:off x="6629400" y="2121408"/>
            <a:ext cx="2057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</a:rPr>
              <a:t>Phase patterns rebuild full 3-D scenes. This is a real image projected by a metasurface hologram.</a:t>
            </a:r>
          </a:p>
        </p:txBody>
      </p:sp>
      <p:pic>
        <p:nvPicPr>
          <p:cNvPr id="202" name="Lidar 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46120"/>
            <a:ext cx="1828800" cy="1325880"/>
          </a:xfrm>
          <a:prstGeom prst="roundRect">
            <a:avLst>
              <a:gd name="adj" fmla="val 6000"/>
            </a:avLst>
          </a:prstGeom>
        </p:spPr>
      </p:pic>
      <p:sp>
        <p:nvSpPr>
          <p:cNvPr id="214" name="t214"/>
          <p:cNvSpPr/>
          <p:nvPr/>
        </p:nvSpPr>
        <p:spPr>
          <a:xfrm>
            <a:off x="2423160" y="3355848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</a:rPr>
              <a:t>Solid-state LiDAR</a:t>
            </a:r>
          </a:p>
        </p:txBody>
      </p:sp>
      <p:sp>
        <p:nvSpPr>
          <p:cNvPr id="215" name="t215"/>
          <p:cNvSpPr/>
          <p:nvPr/>
        </p:nvSpPr>
        <p:spPr>
          <a:xfrm>
            <a:off x="2423160" y="3721608"/>
            <a:ext cx="2057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</a:rPr>
              <a:t>Beam-steering metasurfaces replace spinning mirrors — compact depth sensing for self-driving cars.</a:t>
            </a:r>
          </a:p>
        </p:txBody>
      </p:sp>
      <p:pic>
        <p:nvPicPr>
          <p:cNvPr id="203" name="Struct 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3246120"/>
            <a:ext cx="1828800" cy="1325880"/>
          </a:xfrm>
          <a:prstGeom prst="roundRect">
            <a:avLst>
              <a:gd name="adj" fmla="val 6000"/>
            </a:avLst>
          </a:prstGeom>
        </p:spPr>
      </p:pic>
      <p:sp>
        <p:nvSpPr>
          <p:cNvPr id="216" name="t216"/>
          <p:cNvSpPr/>
          <p:nvPr/>
        </p:nvSpPr>
        <p:spPr>
          <a:xfrm>
            <a:off x="6629400" y="3355848"/>
            <a:ext cx="2057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</a:rPr>
              <a:t>Structural-colour paint</a:t>
            </a:r>
          </a:p>
        </p:txBody>
      </p:sp>
      <p:sp>
        <p:nvSpPr>
          <p:cNvPr id="217" name="t217"/>
          <p:cNvSpPr/>
          <p:nvPr/>
        </p:nvSpPr>
        <p:spPr>
          <a:xfrm>
            <a:off x="6629400" y="3721608"/>
            <a:ext cx="2057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</a:rPr>
              <a:t>Colour from geometry, not pigment — lightweight, and it never fades because the structure cannot.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 /  THE PAYOFF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optics vs the old way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each application, what a metasurface replaces — and why it wins.</a:t>
            </a:r>
            <a:endParaRPr lang="en-US" sz="16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0" name="rowbg"/>
          <p:cNvSpPr/>
          <p:nvPr/>
        </p:nvSpPr>
        <p:spPr>
          <a:xfrm>
            <a:off x="457200" y="1627632"/>
            <a:ext cx="8229600" cy="731520"/>
          </a:xfrm>
          <a:prstGeom prst="roundRect">
            <a:avLst>
              <a:gd name="adj" fmla="val 6000"/>
            </a:avLst>
          </a:prstGeom>
          <a:solidFill>
            <a:srgbClr val="172241"/>
          </a:solidFill>
          <a:ln w="12700">
            <a:solidFill>
              <a:srgbClr val="2A3A6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1" name="tab"/>
          <p:cNvSpPr/>
          <p:nvPr/>
        </p:nvSpPr>
        <p:spPr>
          <a:xfrm>
            <a:off x="457200" y="1627632"/>
            <a:ext cx="82296" cy="731520"/>
          </a:xfrm>
          <a:prstGeom prst="roundRect">
            <a:avLst>
              <a:gd name="adj" fmla="val 6000"/>
            </a:avLst>
          </a:prstGeom>
          <a:solidFill>
            <a:srgbClr val="5EEA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2" name="t302"/>
          <p:cNvSpPr/>
          <p:nvPr/>
        </p:nvSpPr>
        <p:spPr>
          <a:xfrm>
            <a:off x="713232" y="1746504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</a:rPr>
              <a:t>Flat metalenses</a:t>
            </a:r>
          </a:p>
        </p:txBody>
      </p:sp>
      <p:sp>
        <p:nvSpPr>
          <p:cNvPr id="303" name="t303"/>
          <p:cNvSpPr/>
          <p:nvPr/>
        </p:nvSpPr>
        <p:spPr>
          <a:xfrm>
            <a:off x="713232" y="2057400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8696B0"/>
                </a:solidFill>
                <a:latin typeface="Calibri" pitchFamily="34" charset="0"/>
              </a:rPr>
              <a:t>Replaces a stack of curved glass</a:t>
            </a:r>
          </a:p>
        </p:txBody>
      </p:sp>
      <p:sp>
        <p:nvSpPr>
          <p:cNvPr id="304" name="t304"/>
          <p:cNvSpPr/>
          <p:nvPr/>
        </p:nvSpPr>
        <p:spPr>
          <a:xfrm>
            <a:off x="3383280" y="1737360"/>
            <a:ext cx="50749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EEAD4"/>
                </a:solidFill>
                <a:latin typeface="Calibri" pitchFamily="34" charset="0"/>
              </a:rPr>
              <a:t>✓ One flat element thinner than a hair — lighter cameras &amp; endoscopes; achromatic designs end colour-fringing.</a:t>
            </a:r>
          </a:p>
        </p:txBody>
      </p:sp>
      <p:sp>
        <p:nvSpPr>
          <p:cNvPr id="305" name="rowbg"/>
          <p:cNvSpPr/>
          <p:nvPr/>
        </p:nvSpPr>
        <p:spPr>
          <a:xfrm>
            <a:off x="457200" y="2414016"/>
            <a:ext cx="8229600" cy="731520"/>
          </a:xfrm>
          <a:prstGeom prst="roundRect">
            <a:avLst>
              <a:gd name="adj" fmla="val 6000"/>
            </a:avLst>
          </a:prstGeom>
          <a:solidFill>
            <a:srgbClr val="172241"/>
          </a:solidFill>
          <a:ln w="12700">
            <a:solidFill>
              <a:srgbClr val="2A3A6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06" name="tab"/>
          <p:cNvSpPr/>
          <p:nvPr/>
        </p:nvSpPr>
        <p:spPr>
          <a:xfrm>
            <a:off x="457200" y="2414016"/>
            <a:ext cx="82296" cy="731520"/>
          </a:xfrm>
          <a:prstGeom prst="roundRect">
            <a:avLst>
              <a:gd name="adj" fmla="val 6000"/>
            </a:avLst>
          </a:prstGeom>
          <a:solidFill>
            <a:srgbClr val="9B7B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7" name="t307"/>
          <p:cNvSpPr/>
          <p:nvPr/>
        </p:nvSpPr>
        <p:spPr>
          <a:xfrm>
            <a:off x="713232" y="2532888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</a:rPr>
              <a:t>Holograms &amp; AR/VR</a:t>
            </a:r>
          </a:p>
        </p:txBody>
      </p:sp>
      <p:sp>
        <p:nvSpPr>
          <p:cNvPr id="308" name="t308"/>
          <p:cNvSpPr/>
          <p:nvPr/>
        </p:nvSpPr>
        <p:spPr>
          <a:xfrm>
            <a:off x="713232" y="284378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8696B0"/>
                </a:solidFill>
                <a:latin typeface="Calibri" pitchFamily="34" charset="0"/>
              </a:rPr>
              <a:t>Replaces bulky SLMs &amp; projector optics</a:t>
            </a:r>
          </a:p>
        </p:txBody>
      </p:sp>
      <p:sp>
        <p:nvSpPr>
          <p:cNvPr id="309" name="t309"/>
          <p:cNvSpPr/>
          <p:nvPr/>
        </p:nvSpPr>
        <p:spPr>
          <a:xfrm>
            <a:off x="3383280" y="2523744"/>
            <a:ext cx="50749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B7BFF"/>
                </a:solidFill>
                <a:latin typeface="Calibri" pitchFamily="34" charset="0"/>
              </a:rPr>
              <a:t>✓ Full-colour, wide field of view, no moving parts — compact AR/VR and un-clonable security tags.</a:t>
            </a:r>
          </a:p>
        </p:txBody>
      </p:sp>
      <p:sp>
        <p:nvSpPr>
          <p:cNvPr id="310" name="rowbg"/>
          <p:cNvSpPr/>
          <p:nvPr/>
        </p:nvSpPr>
        <p:spPr>
          <a:xfrm>
            <a:off x="457200" y="3200400"/>
            <a:ext cx="8229600" cy="731520"/>
          </a:xfrm>
          <a:prstGeom prst="roundRect">
            <a:avLst>
              <a:gd name="adj" fmla="val 6000"/>
            </a:avLst>
          </a:prstGeom>
          <a:solidFill>
            <a:srgbClr val="172241"/>
          </a:solidFill>
          <a:ln w="12700">
            <a:solidFill>
              <a:srgbClr val="2A3A6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1" name="tab"/>
          <p:cNvSpPr/>
          <p:nvPr/>
        </p:nvSpPr>
        <p:spPr>
          <a:xfrm>
            <a:off x="457200" y="3200400"/>
            <a:ext cx="82296" cy="731520"/>
          </a:xfrm>
          <a:prstGeom prst="roundRect">
            <a:avLst>
              <a:gd name="adj" fmla="val 6000"/>
            </a:avLst>
          </a:prstGeom>
          <a:solidFill>
            <a:srgbClr val="F472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2" name="t312"/>
          <p:cNvSpPr/>
          <p:nvPr/>
        </p:nvSpPr>
        <p:spPr>
          <a:xfrm>
            <a:off x="713232" y="3319272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</a:rPr>
              <a:t>Solid-state LiDAR</a:t>
            </a:r>
          </a:p>
        </p:txBody>
      </p:sp>
      <p:sp>
        <p:nvSpPr>
          <p:cNvPr id="313" name="t313"/>
          <p:cNvSpPr/>
          <p:nvPr/>
        </p:nvSpPr>
        <p:spPr>
          <a:xfrm>
            <a:off x="713232" y="3630168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8696B0"/>
                </a:solidFill>
                <a:latin typeface="Calibri" pitchFamily="34" charset="0"/>
              </a:rPr>
              <a:t>Replaces spinning mechanical LiDAR</a:t>
            </a:r>
          </a:p>
        </p:txBody>
      </p:sp>
      <p:sp>
        <p:nvSpPr>
          <p:cNvPr id="314" name="t314"/>
          <p:cNvSpPr/>
          <p:nvPr/>
        </p:nvSpPr>
        <p:spPr>
          <a:xfrm>
            <a:off x="3383280" y="3310128"/>
            <a:ext cx="50749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472B6"/>
                </a:solidFill>
                <a:latin typeface="Calibri" pitchFamily="34" charset="0"/>
              </a:rPr>
              <a:t>✓ No moving parts: cheaper, rugged, chip-scale, faster beam-steering — for self-driving cars &amp; robotics.</a:t>
            </a:r>
          </a:p>
        </p:txBody>
      </p:sp>
      <p:sp>
        <p:nvSpPr>
          <p:cNvPr id="315" name="rowbg"/>
          <p:cNvSpPr/>
          <p:nvPr/>
        </p:nvSpPr>
        <p:spPr>
          <a:xfrm>
            <a:off x="457200" y="3986784"/>
            <a:ext cx="8229600" cy="731520"/>
          </a:xfrm>
          <a:prstGeom prst="roundRect">
            <a:avLst>
              <a:gd name="adj" fmla="val 6000"/>
            </a:avLst>
          </a:prstGeom>
          <a:solidFill>
            <a:srgbClr val="172241"/>
          </a:solidFill>
          <a:ln w="12700">
            <a:solidFill>
              <a:srgbClr val="2A3A66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16" name="tab"/>
          <p:cNvSpPr/>
          <p:nvPr/>
        </p:nvSpPr>
        <p:spPr>
          <a:xfrm>
            <a:off x="457200" y="3986784"/>
            <a:ext cx="82296" cy="731520"/>
          </a:xfrm>
          <a:prstGeom prst="roundRect">
            <a:avLst>
              <a:gd name="adj" fmla="val 6000"/>
            </a:avLst>
          </a:prstGeom>
          <a:solidFill>
            <a:srgbClr val="F6C45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7" name="t317"/>
          <p:cNvSpPr/>
          <p:nvPr/>
        </p:nvSpPr>
        <p:spPr>
          <a:xfrm>
            <a:off x="713232" y="4105656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</a:rPr>
              <a:t>Structural colour</a:t>
            </a:r>
          </a:p>
        </p:txBody>
      </p:sp>
      <p:sp>
        <p:nvSpPr>
          <p:cNvPr id="318" name="t318"/>
          <p:cNvSpPr/>
          <p:nvPr/>
        </p:nvSpPr>
        <p:spPr>
          <a:xfrm>
            <a:off x="713232" y="4416552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8696B0"/>
                </a:solidFill>
                <a:latin typeface="Calibri" pitchFamily="34" charset="0"/>
              </a:rPr>
              <a:t>Replaces pigments &amp; dyes</a:t>
            </a:r>
          </a:p>
        </p:txBody>
      </p:sp>
      <p:sp>
        <p:nvSpPr>
          <p:cNvPr id="319" name="t319"/>
          <p:cNvSpPr/>
          <p:nvPr/>
        </p:nvSpPr>
        <p:spPr>
          <a:xfrm>
            <a:off x="3383280" y="4096512"/>
            <a:ext cx="50749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6C453"/>
                </a:solidFill>
                <a:latin typeface="Calibri" pitchFamily="34" charset="0"/>
              </a:rPr>
              <a:t>✓ Never fades, ~100× lighter, non-toxic — durable coatings, and colour that doubles as a sensor.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 /  READING THE SHIFT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1-D gratings: the peak that moves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a periodic stack turns a tiny refractive-index change into a colour shift you can measure.</a:t>
            </a:r>
            <a:endParaRPr lang="en-US" sz="16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150" name="Peak shift 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3080"/>
            <a:ext cx="4937760" cy="2834640"/>
          </a:xfrm>
          <a:prstGeom prst="roundRect">
            <a:avLst>
              <a:gd name="adj" fmla="val 4500"/>
            </a:avLst>
          </a:prstGeom>
          <a:ln w="12700">
            <a:solidFill>
              <a:srgbClr val="2A3A66"/>
            </a:solidFill>
          </a:ln>
        </p:spPr>
      </p:pic>
      <p:sp>
        <p:nvSpPr>
          <p:cNvPr id="151" name="t151"/>
          <p:cNvSpPr/>
          <p:nvPr/>
        </p:nvSpPr>
        <p:spPr>
          <a:xfrm>
            <a:off x="5623560" y="1783080"/>
            <a:ext cx="3063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5EEAD4"/>
                </a:solidFill>
                <a:latin typeface="Calibri" pitchFamily="34" charset="0"/>
              </a:rPr>
              <a:t>λ</a:t>
            </a:r>
            <a:r>
              <a:rPr lang="en-US" sz="1100" b="1" dirty="0">
                <a:solidFill>
                  <a:srgbClr val="5EEAD4"/>
                </a:solidFill>
                <a:latin typeface="Calibri" pitchFamily="34" charset="0"/>
              </a:rPr>
              <a:t>peak</a:t>
            </a:r>
            <a:r>
              <a:rPr lang="en-US" sz="2000" b="1" dirty="0">
                <a:solidFill>
                  <a:srgbClr val="EBEFFA"/>
                </a:solidFill>
                <a:latin typeface="Calibri" pitchFamily="34" charset="0"/>
              </a:rPr>
              <a:t> = 2 n</a:t>
            </a:r>
            <a:r>
              <a:rPr lang="en-US" sz="1100" b="1" dirty="0">
                <a:solidFill>
                  <a:srgbClr val="EBEFFA"/>
                </a:solidFill>
                <a:latin typeface="Calibri" pitchFamily="34" charset="0"/>
              </a:rPr>
              <a:t>eff</a:t>
            </a:r>
            <a:r>
              <a:rPr lang="en-US" sz="2000" b="1" dirty="0">
                <a:solidFill>
                  <a:srgbClr val="EBEFFA"/>
                </a:solidFill>
                <a:latin typeface="Calibri" pitchFamily="34" charset="0"/>
              </a:rPr>
              <a:t> d</a:t>
            </a:r>
          </a:p>
        </p:txBody>
      </p:sp>
      <p:sp>
        <p:nvSpPr>
          <p:cNvPr id="152" name="t152"/>
          <p:cNvSpPr/>
          <p:nvPr/>
        </p:nvSpPr>
        <p:spPr>
          <a:xfrm>
            <a:off x="5623560" y="2377440"/>
            <a:ext cx="3063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8696B0"/>
                </a:solidFill>
                <a:latin typeface="Calibri" pitchFamily="34" charset="0"/>
              </a:rPr>
              <a:t>grating / Bragg reflection</a:t>
            </a:r>
          </a:p>
        </p:txBody>
      </p:sp>
      <p:sp>
        <p:nvSpPr>
          <p:cNvPr id="161" name="n161"/>
          <p:cNvSpPr/>
          <p:nvPr/>
        </p:nvSpPr>
        <p:spPr>
          <a:xfrm>
            <a:off x="5623560" y="2834640"/>
            <a:ext cx="310896" cy="310896"/>
          </a:xfrm>
          <a:prstGeom prst="ellipse">
            <a:avLst/>
          </a:prstGeom>
          <a:solidFill>
            <a:srgbClr val="5EEAD4">
              <a:alpha val="18000"/>
            </a:srgbClr>
          </a:solidFill>
          <a:ln w="12700">
            <a:solidFill>
              <a:srgbClr val="5EEAD4"/>
            </a:solidFill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1050" b="1" dirty="0">
                <a:solidFill>
                  <a:srgbClr val="5EEAD4"/>
                </a:solidFill>
                <a:latin typeface="Calibri"/>
              </a:rPr>
              <a:t>1</a:t>
            </a:r>
          </a:p>
        </p:txBody>
      </p:sp>
      <p:sp>
        <p:nvSpPr>
          <p:cNvPr id="171" name="t171"/>
          <p:cNvSpPr/>
          <p:nvPr/>
        </p:nvSpPr>
        <p:spPr>
          <a:xfrm>
            <a:off x="6053328" y="2816352"/>
            <a:ext cx="26334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C4D0E4"/>
                </a:solidFill>
                <a:latin typeface="Calibri" pitchFamily="34" charset="0"/>
              </a:rPr>
              <a:t>A 1-D grating reflects a single peak wavelength, fixed by the spacing d and the effective index n_eff.</a:t>
            </a:r>
          </a:p>
        </p:txBody>
      </p:sp>
      <p:sp>
        <p:nvSpPr>
          <p:cNvPr id="162" name="n162"/>
          <p:cNvSpPr/>
          <p:nvPr/>
        </p:nvSpPr>
        <p:spPr>
          <a:xfrm>
            <a:off x="5623560" y="3547872"/>
            <a:ext cx="310896" cy="310896"/>
          </a:xfrm>
          <a:prstGeom prst="ellipse">
            <a:avLst/>
          </a:prstGeom>
          <a:solidFill>
            <a:srgbClr val="9B7BFF">
              <a:alpha val="18000"/>
            </a:srgbClr>
          </a:solidFill>
          <a:ln w="12700">
            <a:solidFill>
              <a:srgbClr val="9B7BFF"/>
            </a:solidFill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1050" b="1" dirty="0">
                <a:solidFill>
                  <a:srgbClr val="9B7BFF"/>
                </a:solidFill>
                <a:latin typeface="Calibri"/>
              </a:rPr>
              <a:t>2</a:t>
            </a:r>
          </a:p>
        </p:txBody>
      </p:sp>
      <p:sp>
        <p:nvSpPr>
          <p:cNvPr id="172" name="t172"/>
          <p:cNvSpPr/>
          <p:nvPr/>
        </p:nvSpPr>
        <p:spPr>
          <a:xfrm>
            <a:off x="6053328" y="3529584"/>
            <a:ext cx="26334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C4D0E4"/>
                </a:solidFill>
                <a:latin typeface="Calibri" pitchFamily="34" charset="0"/>
              </a:rPr>
              <a:t>Bind a molecule and n_eff rises — the whole peak red-shifts by Δλ.</a:t>
            </a:r>
          </a:p>
        </p:txBody>
      </p:sp>
      <p:sp>
        <p:nvSpPr>
          <p:cNvPr id="163" name="n163"/>
          <p:cNvSpPr/>
          <p:nvPr/>
        </p:nvSpPr>
        <p:spPr>
          <a:xfrm>
            <a:off x="5623560" y="4261104"/>
            <a:ext cx="310896" cy="310896"/>
          </a:xfrm>
          <a:prstGeom prst="ellipse">
            <a:avLst/>
          </a:prstGeom>
          <a:solidFill>
            <a:srgbClr val="F472B6">
              <a:alpha val="18000"/>
            </a:srgbClr>
          </a:solidFill>
          <a:ln w="12700">
            <a:solidFill>
              <a:srgbClr val="F472B6"/>
            </a:solidFill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1050" b="1" dirty="0">
                <a:solidFill>
                  <a:srgbClr val="F472B6"/>
                </a:solidFill>
                <a:latin typeface="Calibri"/>
              </a:rPr>
              <a:t>3</a:t>
            </a:r>
          </a:p>
        </p:txBody>
      </p:sp>
      <p:sp>
        <p:nvSpPr>
          <p:cNvPr id="173" name="t173"/>
          <p:cNvSpPr/>
          <p:nvPr/>
        </p:nvSpPr>
        <p:spPr>
          <a:xfrm>
            <a:off x="6053328" y="4242816"/>
            <a:ext cx="263347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C4D0E4"/>
                </a:solidFill>
                <a:latin typeface="Calibri" pitchFamily="34" charset="0"/>
              </a:rPr>
              <a:t>Measure Δλ and the grating becomes a label-free sensor — the basis of the biosensors ahead.</a:t>
            </a:r>
          </a:p>
        </p:txBody>
      </p:sp>
      <p:sp>
        <p:nvSpPr>
          <p:cNvPr id="180" name="t180"/>
          <p:cNvSpPr/>
          <p:nvPr/>
        </p:nvSpPr>
        <p:spPr>
          <a:xfrm>
            <a:off x="457200" y="4736592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8696B0"/>
                </a:solidFill>
                <a:latin typeface="Calibri" pitchFamily="34" charset="0"/>
              </a:rPr>
              <a:t>Real example: ZnO-loaded peacock barbules shifted 470 → 545 nm (Bayan et al. 2011).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 /  BIOMEDICAL — THE PRINCIPLE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Sensing molecules with light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a biomarker lands on a metasurface, the resonance shifts color. The shift is the signal.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457200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73152" cy="301752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Text 46"/>
          <p:cNvSpPr/>
          <p:nvPr/>
        </p:nvSpPr>
        <p:spPr>
          <a:xfrm>
            <a:off x="685800" y="178308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Refractive-index sensing</a:t>
            </a:r>
            <a:endParaRPr lang="en-US" sz="1300" dirty="0"/>
          </a:p>
        </p:txBody>
      </p:sp>
      <p:sp>
        <p:nvSpPr>
          <p:cNvPr id="49" name="Text 47"/>
          <p:cNvSpPr/>
          <p:nvPr/>
        </p:nvSpPr>
        <p:spPr>
          <a:xfrm>
            <a:off x="685800" y="2103120"/>
            <a:ext cx="41605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Pillars create a strong evanescent field above the surface. Anything that lands changes the local refractive index, which shifts the resonance wavelength.</a:t>
            </a:r>
            <a:endParaRPr lang="en-US" sz="1100" dirty="0"/>
          </a:p>
        </p:txBody>
      </p:sp>
      <p:sp>
        <p:nvSpPr>
          <p:cNvPr id="50" name="Shape 48"/>
          <p:cNvSpPr/>
          <p:nvPr/>
        </p:nvSpPr>
        <p:spPr>
          <a:xfrm>
            <a:off x="777240" y="4069080"/>
            <a:ext cx="3931920" cy="91440"/>
          </a:xfrm>
          <a:prstGeom prst="rect">
            <a:avLst/>
          </a:prstGeom>
          <a:solidFill>
            <a:srgbClr val="6B7B9C"/>
          </a:solidFill>
          <a:ln w="12700">
            <a:solidFill>
              <a:srgbClr val="6B7B9C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1" name="Shape 49"/>
          <p:cNvSpPr/>
          <p:nvPr/>
        </p:nvSpPr>
        <p:spPr>
          <a:xfrm>
            <a:off x="105156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2" name="Shape 50"/>
          <p:cNvSpPr/>
          <p:nvPr/>
        </p:nvSpPr>
        <p:spPr>
          <a:xfrm>
            <a:off x="146304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Shape 51"/>
          <p:cNvSpPr/>
          <p:nvPr/>
        </p:nvSpPr>
        <p:spPr>
          <a:xfrm>
            <a:off x="187452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2"/>
          <p:cNvSpPr/>
          <p:nvPr/>
        </p:nvSpPr>
        <p:spPr>
          <a:xfrm>
            <a:off x="228600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3"/>
          <p:cNvSpPr/>
          <p:nvPr/>
        </p:nvSpPr>
        <p:spPr>
          <a:xfrm>
            <a:off x="269748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4"/>
          <p:cNvSpPr/>
          <p:nvPr/>
        </p:nvSpPr>
        <p:spPr>
          <a:xfrm>
            <a:off x="310896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Shape 55"/>
          <p:cNvSpPr/>
          <p:nvPr/>
        </p:nvSpPr>
        <p:spPr>
          <a:xfrm>
            <a:off x="352044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8" name="Shape 56"/>
          <p:cNvSpPr/>
          <p:nvPr/>
        </p:nvSpPr>
        <p:spPr>
          <a:xfrm>
            <a:off x="393192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Shape 57"/>
          <p:cNvSpPr/>
          <p:nvPr/>
        </p:nvSpPr>
        <p:spPr>
          <a:xfrm>
            <a:off x="4343400" y="3703320"/>
            <a:ext cx="146304" cy="365760"/>
          </a:xfrm>
          <a:prstGeom prst="roundRect">
            <a:avLst>
              <a:gd name="adj" fmla="val 18750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0" name="Shape 58"/>
          <p:cNvSpPr/>
          <p:nvPr/>
        </p:nvSpPr>
        <p:spPr>
          <a:xfrm>
            <a:off x="96012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9"/>
          <p:cNvSpPr/>
          <p:nvPr/>
        </p:nvSpPr>
        <p:spPr>
          <a:xfrm>
            <a:off x="137160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60"/>
          <p:cNvSpPr/>
          <p:nvPr/>
        </p:nvSpPr>
        <p:spPr>
          <a:xfrm>
            <a:off x="178308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61"/>
          <p:cNvSpPr/>
          <p:nvPr/>
        </p:nvSpPr>
        <p:spPr>
          <a:xfrm>
            <a:off x="219456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Shape 62"/>
          <p:cNvSpPr/>
          <p:nvPr/>
        </p:nvSpPr>
        <p:spPr>
          <a:xfrm>
            <a:off x="260604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3"/>
          <p:cNvSpPr/>
          <p:nvPr/>
        </p:nvSpPr>
        <p:spPr>
          <a:xfrm>
            <a:off x="301752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4"/>
          <p:cNvSpPr/>
          <p:nvPr/>
        </p:nvSpPr>
        <p:spPr>
          <a:xfrm>
            <a:off x="342900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7" name="Shape 65"/>
          <p:cNvSpPr/>
          <p:nvPr/>
        </p:nvSpPr>
        <p:spPr>
          <a:xfrm>
            <a:off x="384048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8" name="Shape 66"/>
          <p:cNvSpPr/>
          <p:nvPr/>
        </p:nvSpPr>
        <p:spPr>
          <a:xfrm>
            <a:off x="4251960" y="3520440"/>
            <a:ext cx="329184" cy="310896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9" name="Shape 67"/>
          <p:cNvSpPr/>
          <p:nvPr/>
        </p:nvSpPr>
        <p:spPr>
          <a:xfrm>
            <a:off x="1060704" y="3566160"/>
            <a:ext cx="118872" cy="118872"/>
          </a:xfrm>
          <a:prstGeom prst="ellipse">
            <a:avLst/>
          </a:prstGeom>
          <a:solidFill>
            <a:srgbClr val="FF6EB4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0" name="Shape 68"/>
          <p:cNvSpPr/>
          <p:nvPr/>
        </p:nvSpPr>
        <p:spPr>
          <a:xfrm>
            <a:off x="1883664" y="3566160"/>
            <a:ext cx="118872" cy="118872"/>
          </a:xfrm>
          <a:prstGeom prst="ellipse">
            <a:avLst/>
          </a:prstGeom>
          <a:solidFill>
            <a:srgbClr val="FF6EB4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1" name="Shape 69"/>
          <p:cNvSpPr/>
          <p:nvPr/>
        </p:nvSpPr>
        <p:spPr>
          <a:xfrm>
            <a:off x="3118104" y="3566160"/>
            <a:ext cx="118872" cy="118872"/>
          </a:xfrm>
          <a:prstGeom prst="ellipse">
            <a:avLst/>
          </a:prstGeom>
          <a:solidFill>
            <a:srgbClr val="FF6EB4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Shape 70"/>
          <p:cNvSpPr/>
          <p:nvPr/>
        </p:nvSpPr>
        <p:spPr>
          <a:xfrm>
            <a:off x="3941064" y="3566160"/>
            <a:ext cx="118872" cy="118872"/>
          </a:xfrm>
          <a:prstGeom prst="ellipse">
            <a:avLst/>
          </a:prstGeom>
          <a:solidFill>
            <a:srgbClr val="FF6EB4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3" name="Text 71"/>
          <p:cNvSpPr/>
          <p:nvPr/>
        </p:nvSpPr>
        <p:spPr>
          <a:xfrm>
            <a:off x="777240" y="4233672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biomarker bound  →  Δn  →  Δλ</a:t>
            </a:r>
            <a:endParaRPr lang="en-US" sz="1100" dirty="0"/>
          </a:p>
        </p:txBody>
      </p:sp>
      <p:sp>
        <p:nvSpPr>
          <p:cNvPr id="74" name="Shape 72"/>
          <p:cNvSpPr/>
          <p:nvPr/>
        </p:nvSpPr>
        <p:spPr>
          <a:xfrm>
            <a:off x="5212080" y="1691640"/>
            <a:ext cx="347472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5" name="Shape 73"/>
          <p:cNvSpPr/>
          <p:nvPr/>
        </p:nvSpPr>
        <p:spPr>
          <a:xfrm>
            <a:off x="5212080" y="1691640"/>
            <a:ext cx="73152" cy="30175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6" name="Text 74"/>
          <p:cNvSpPr/>
          <p:nvPr/>
        </p:nvSpPr>
        <p:spPr>
          <a:xfrm>
            <a:off x="5440680" y="178308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Figures of merit</a:t>
            </a:r>
            <a:endParaRPr lang="en-US" sz="1300" dirty="0"/>
          </a:p>
        </p:txBody>
      </p:sp>
      <p:sp>
        <p:nvSpPr>
          <p:cNvPr id="77" name="Text 75"/>
          <p:cNvSpPr/>
          <p:nvPr/>
        </p:nvSpPr>
        <p:spPr>
          <a:xfrm>
            <a:off x="5440680" y="219456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Sensitivity</a:t>
            </a:r>
            <a:endParaRPr lang="en-US" sz="1000" dirty="0"/>
          </a:p>
        </p:txBody>
      </p:sp>
      <p:sp>
        <p:nvSpPr>
          <p:cNvPr id="78" name="Text 76"/>
          <p:cNvSpPr/>
          <p:nvPr/>
        </p:nvSpPr>
        <p:spPr>
          <a:xfrm>
            <a:off x="5440680" y="239572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– 2 256</a:t>
            </a:r>
            <a:endParaRPr lang="en-US" sz="2200" dirty="0"/>
          </a:p>
        </p:txBody>
      </p:sp>
      <p:sp>
        <p:nvSpPr>
          <p:cNvPr id="79" name="Text 77"/>
          <p:cNvSpPr/>
          <p:nvPr/>
        </p:nvSpPr>
        <p:spPr>
          <a:xfrm>
            <a:off x="5440680" y="2743200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nm / RIU</a:t>
            </a:r>
            <a:endParaRPr lang="en-US" sz="1000" dirty="0"/>
          </a:p>
        </p:txBody>
      </p:sp>
      <p:sp>
        <p:nvSpPr>
          <p:cNvPr id="80" name="Text 78"/>
          <p:cNvSpPr/>
          <p:nvPr/>
        </p:nvSpPr>
        <p:spPr>
          <a:xfrm>
            <a:off x="5440680" y="301752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factor (Q)</a:t>
            </a:r>
            <a:endParaRPr lang="en-US" sz="1000" dirty="0"/>
          </a:p>
        </p:txBody>
      </p:sp>
      <p:sp>
        <p:nvSpPr>
          <p:cNvPr id="81" name="Text 79"/>
          <p:cNvSpPr/>
          <p:nvPr/>
        </p:nvSpPr>
        <p:spPr>
          <a:xfrm>
            <a:off x="5440680" y="321868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– 10 000+</a:t>
            </a:r>
            <a:endParaRPr lang="en-US" sz="2200" dirty="0"/>
          </a:p>
        </p:txBody>
      </p:sp>
      <p:sp>
        <p:nvSpPr>
          <p:cNvPr id="82" name="Text 80"/>
          <p:cNvSpPr/>
          <p:nvPr/>
        </p:nvSpPr>
        <p:spPr>
          <a:xfrm>
            <a:off x="5440680" y="3566160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sharper = stronger</a:t>
            </a:r>
            <a:endParaRPr lang="en-US" sz="1000" dirty="0"/>
          </a:p>
        </p:txBody>
      </p:sp>
      <p:sp>
        <p:nvSpPr>
          <p:cNvPr id="83" name="Text 81"/>
          <p:cNvSpPr/>
          <p:nvPr/>
        </p:nvSpPr>
        <p:spPr>
          <a:xfrm>
            <a:off x="5440680" y="3840480"/>
            <a:ext cx="3108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 of detection</a:t>
            </a:r>
            <a:endParaRPr lang="en-US" sz="1000" dirty="0"/>
          </a:p>
        </p:txBody>
      </p:sp>
      <p:sp>
        <p:nvSpPr>
          <p:cNvPr id="84" name="Text 82"/>
          <p:cNvSpPr/>
          <p:nvPr/>
        </p:nvSpPr>
        <p:spPr>
          <a:xfrm>
            <a:off x="5440680" y="4041648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femto-molar</a:t>
            </a:r>
            <a:endParaRPr lang="en-US" sz="2200" dirty="0"/>
          </a:p>
        </p:txBody>
      </p:sp>
      <p:sp>
        <p:nvSpPr>
          <p:cNvPr id="85" name="Text 83"/>
          <p:cNvSpPr/>
          <p:nvPr/>
        </p:nvSpPr>
        <p:spPr>
          <a:xfrm>
            <a:off x="5440680" y="4389120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single-molecule scale</a:t>
            </a:r>
            <a:endParaRPr lang="en-US" sz="1000" dirty="0"/>
          </a:p>
        </p:txBody>
      </p:sp>
      <p:sp>
        <p:nvSpPr>
          <p:cNvPr id="86" name="Text 84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18</a:t>
            </a:r>
            <a:endParaRPr lang="en-US" sz="900" dirty="0"/>
          </a:p>
        </p:txBody>
      </p:sp>
      <p:sp>
        <p:nvSpPr>
          <p:cNvPr id="87" name="Shape 85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 /  EARLY DETECTION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Catching cancer earlier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0972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Metasurface biosensors detect tumor markers at concentrations far below what blood tests can see today.</a:t>
            </a:r>
            <a:endParaRPr lang="en-US" sz="1400" dirty="0"/>
          </a:p>
        </p:txBody>
      </p:sp>
      <p:sp>
        <p:nvSpPr>
          <p:cNvPr id="46" name="Shape 44"/>
          <p:cNvSpPr/>
          <p:nvPr/>
        </p:nvSpPr>
        <p:spPr>
          <a:xfrm>
            <a:off x="457200" y="1645920"/>
            <a:ext cx="8229600" cy="914400"/>
          </a:xfrm>
          <a:prstGeom prst="rect">
            <a:avLst/>
          </a:prstGeom>
          <a:solidFill>
            <a:srgbClr val="1F2D5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Text 45"/>
          <p:cNvSpPr/>
          <p:nvPr/>
        </p:nvSpPr>
        <p:spPr>
          <a:xfrm>
            <a:off x="548640" y="1691640"/>
            <a:ext cx="2286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40 000×</a:t>
            </a:r>
            <a:endParaRPr lang="en-US" sz="4400" dirty="0"/>
          </a:p>
        </p:txBody>
      </p:sp>
      <p:sp>
        <p:nvSpPr>
          <p:cNvPr id="48" name="Text 46"/>
          <p:cNvSpPr/>
          <p:nvPr/>
        </p:nvSpPr>
        <p:spPr>
          <a:xfrm>
            <a:off x="2926080" y="1783080"/>
            <a:ext cx="5669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sensitive than ELISA.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nanogap metasurface PSA sensor reaches ~40 fM — about 25 prostate-cancer marker molecules in 1 mL of serum.</a:t>
            </a:r>
            <a:endParaRPr lang="en-US" sz="1200" dirty="0"/>
          </a:p>
        </p:txBody>
      </p:sp>
      <p:sp>
        <p:nvSpPr>
          <p:cNvPr id="49" name="Shape 47"/>
          <p:cNvSpPr/>
          <p:nvPr/>
        </p:nvSpPr>
        <p:spPr>
          <a:xfrm>
            <a:off x="457200" y="2743200"/>
            <a:ext cx="2697480" cy="19659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0" name="Shape 48"/>
          <p:cNvSpPr/>
          <p:nvPr/>
        </p:nvSpPr>
        <p:spPr>
          <a:xfrm>
            <a:off x="457200" y="2743200"/>
            <a:ext cx="269748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1" name="Shape 49"/>
          <p:cNvSpPr/>
          <p:nvPr/>
        </p:nvSpPr>
        <p:spPr>
          <a:xfrm>
            <a:off x="594360" y="2880360"/>
            <a:ext cx="457200" cy="45720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2962656"/>
            <a:ext cx="292608" cy="292608"/>
          </a:xfrm>
          <a:prstGeom prst="rect">
            <a:avLst/>
          </a:prstGeom>
        </p:spPr>
      </p:pic>
      <p:sp>
        <p:nvSpPr>
          <p:cNvPr id="53" name="Text 50"/>
          <p:cNvSpPr/>
          <p:nvPr/>
        </p:nvSpPr>
        <p:spPr>
          <a:xfrm>
            <a:off x="1143000" y="2907792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Circulating tumor DNA</a:t>
            </a:r>
            <a:endParaRPr lang="en-US" sz="1200" dirty="0"/>
          </a:p>
        </p:txBody>
      </p:sp>
      <p:sp>
        <p:nvSpPr>
          <p:cNvPr id="54" name="Text 51"/>
          <p:cNvSpPr/>
          <p:nvPr/>
        </p:nvSpPr>
        <p:spPr>
          <a:xfrm>
            <a:off x="621792" y="3383280"/>
            <a:ext cx="2377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Mutations in cell-free DNA appear weeks-to-months before a tumor is visible on imaging. Plasmonic + dielectric metasurfaces enable label-free, real-time detection.</a:t>
            </a:r>
            <a:endParaRPr lang="en-US" sz="1050" dirty="0"/>
          </a:p>
        </p:txBody>
      </p:sp>
      <p:sp>
        <p:nvSpPr>
          <p:cNvPr id="55" name="Shape 52"/>
          <p:cNvSpPr/>
          <p:nvPr/>
        </p:nvSpPr>
        <p:spPr>
          <a:xfrm>
            <a:off x="3246120" y="2743200"/>
            <a:ext cx="2697480" cy="19659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3"/>
          <p:cNvSpPr/>
          <p:nvPr/>
        </p:nvSpPr>
        <p:spPr>
          <a:xfrm>
            <a:off x="3246120" y="2743200"/>
            <a:ext cx="269748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Shape 54"/>
          <p:cNvSpPr/>
          <p:nvPr/>
        </p:nvSpPr>
        <p:spPr>
          <a:xfrm>
            <a:off x="3383280" y="2880360"/>
            <a:ext cx="457200" cy="45720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76" y="2962656"/>
            <a:ext cx="292608" cy="292608"/>
          </a:xfrm>
          <a:prstGeom prst="rect">
            <a:avLst/>
          </a:prstGeom>
        </p:spPr>
      </p:pic>
      <p:sp>
        <p:nvSpPr>
          <p:cNvPr id="59" name="Text 55"/>
          <p:cNvSpPr/>
          <p:nvPr/>
        </p:nvSpPr>
        <p:spPr>
          <a:xfrm>
            <a:off x="3931920" y="2907792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Tumor exosomes</a:t>
            </a:r>
            <a:endParaRPr lang="en-US" sz="1200" dirty="0"/>
          </a:p>
        </p:txBody>
      </p:sp>
      <p:sp>
        <p:nvSpPr>
          <p:cNvPr id="60" name="Text 56"/>
          <p:cNvSpPr/>
          <p:nvPr/>
        </p:nvSpPr>
        <p:spPr>
          <a:xfrm>
            <a:off x="3410712" y="3383280"/>
            <a:ext cx="2377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30–150 nm vesicles shed by cancer cells, carrying RNA and proteins. Magnetoplasmonic metasurfaces have demonstrated ultrasensitive detection from blood and saliva.</a:t>
            </a:r>
            <a:endParaRPr lang="en-US" sz="1050" dirty="0"/>
          </a:p>
        </p:txBody>
      </p:sp>
      <p:sp>
        <p:nvSpPr>
          <p:cNvPr id="61" name="Shape 57"/>
          <p:cNvSpPr/>
          <p:nvPr/>
        </p:nvSpPr>
        <p:spPr>
          <a:xfrm>
            <a:off x="6035040" y="2743200"/>
            <a:ext cx="2697480" cy="19659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58"/>
          <p:cNvSpPr/>
          <p:nvPr/>
        </p:nvSpPr>
        <p:spPr>
          <a:xfrm>
            <a:off x="6035040" y="2743200"/>
            <a:ext cx="2697480" cy="54864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59"/>
          <p:cNvSpPr/>
          <p:nvPr/>
        </p:nvSpPr>
        <p:spPr>
          <a:xfrm>
            <a:off x="6172200" y="2880360"/>
            <a:ext cx="457200" cy="457200"/>
          </a:xfrm>
          <a:prstGeom prst="ellipse">
            <a:avLst/>
          </a:prstGeom>
          <a:solidFill>
            <a:srgbClr val="F5C518">
              <a:alpha val="20000"/>
            </a:srgbClr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496" y="2962656"/>
            <a:ext cx="292608" cy="292608"/>
          </a:xfrm>
          <a:prstGeom prst="rect">
            <a:avLst/>
          </a:prstGeom>
        </p:spPr>
      </p:pic>
      <p:sp>
        <p:nvSpPr>
          <p:cNvPr id="65" name="Text 60"/>
          <p:cNvSpPr/>
          <p:nvPr/>
        </p:nvSpPr>
        <p:spPr>
          <a:xfrm>
            <a:off x="6720840" y="2907792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Tissue THz fingerprint</a:t>
            </a:r>
            <a:endParaRPr lang="en-US" sz="1200" dirty="0"/>
          </a:p>
        </p:txBody>
      </p:sp>
      <p:sp>
        <p:nvSpPr>
          <p:cNvPr id="66" name="Text 61"/>
          <p:cNvSpPr/>
          <p:nvPr/>
        </p:nvSpPr>
        <p:spPr>
          <a:xfrm>
            <a:off x="6199632" y="3383280"/>
            <a:ext cx="2377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Cancer tissue absorbs terahertz waves differently than healthy tissue. Microfluidic THz metamaterial chips discriminate cervical, breast, lung, and liver cancer cells.</a:t>
            </a:r>
            <a:endParaRPr lang="en-US" sz="1050" dirty="0"/>
          </a:p>
        </p:txBody>
      </p:sp>
      <p:sp>
        <p:nvSpPr>
          <p:cNvPr id="67" name="Text 62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18</a:t>
            </a:r>
            <a:endParaRPr lang="en-US" sz="900" dirty="0"/>
          </a:p>
        </p:txBody>
      </p:sp>
      <p:sp>
        <p:nvSpPr>
          <p:cNvPr id="68" name="Shape 63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  /  METASURFACE   vs   ELISA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beats the standard test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Side-by-side, on the practical numbers that matter for early screening.</a:t>
            </a:r>
            <a:endParaRPr lang="en-US" sz="13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743200" cy="411480"/>
          </a:xfrm>
          <a:prstGeom prst="rect">
            <a:avLst/>
          </a:prstGeom>
          <a:solidFill>
            <a:srgbClr val="1F2D54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3200400" y="1691640"/>
            <a:ext cx="2743200" cy="411480"/>
          </a:xfrm>
          <a:prstGeom prst="rect">
            <a:avLst/>
          </a:prstGeom>
          <a:solidFill>
            <a:srgbClr val="1F2D54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5943600" y="1691640"/>
            <a:ext cx="2743200" cy="411480"/>
          </a:xfrm>
          <a:prstGeom prst="rect">
            <a:avLst/>
          </a:prstGeom>
          <a:solidFill>
            <a:srgbClr val="1F2D5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9" name="Text 47"/>
          <p:cNvSpPr/>
          <p:nvPr/>
        </p:nvSpPr>
        <p:spPr>
          <a:xfrm>
            <a:off x="594360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3337560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Conventional ELISA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6080760" y="16916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Metasurface biosensor</a:t>
            </a:r>
            <a:endParaRPr lang="en-US" sz="1100" dirty="0"/>
          </a:p>
        </p:txBody>
      </p:sp>
      <p:sp>
        <p:nvSpPr>
          <p:cNvPr id="52" name="Shape 50"/>
          <p:cNvSpPr/>
          <p:nvPr/>
        </p:nvSpPr>
        <p:spPr>
          <a:xfrm>
            <a:off x="457200" y="2103120"/>
            <a:ext cx="8229600" cy="411480"/>
          </a:xfrm>
          <a:prstGeom prst="rect">
            <a:avLst/>
          </a:prstGeom>
          <a:solidFill>
            <a:srgbClr val="172241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Shape 51"/>
          <p:cNvSpPr/>
          <p:nvPr/>
        </p:nvSpPr>
        <p:spPr>
          <a:xfrm>
            <a:off x="5943600" y="210312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Text 52"/>
          <p:cNvSpPr/>
          <p:nvPr/>
        </p:nvSpPr>
        <p:spPr>
          <a:xfrm>
            <a:off x="594360" y="21031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Sensitivity</a:t>
            </a:r>
            <a:endParaRPr lang="en-US" sz="1200" dirty="0"/>
          </a:p>
        </p:txBody>
      </p:sp>
      <p:sp>
        <p:nvSpPr>
          <p:cNvPr id="55" name="Text 53"/>
          <p:cNvSpPr/>
          <p:nvPr/>
        </p:nvSpPr>
        <p:spPr>
          <a:xfrm>
            <a:off x="3337560" y="21031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 1 pM (picomolar)</a:t>
            </a:r>
            <a:endParaRPr lang="en-US" sz="1100" dirty="0"/>
          </a:p>
        </p:txBody>
      </p:sp>
      <p:sp>
        <p:nvSpPr>
          <p:cNvPr id="56" name="Text 54"/>
          <p:cNvSpPr/>
          <p:nvPr/>
        </p:nvSpPr>
        <p:spPr>
          <a:xfrm>
            <a:off x="6080760" y="21031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 40 fM (femtomolar)</a:t>
            </a:r>
            <a:endParaRPr lang="en-US" sz="1100" dirty="0"/>
          </a:p>
        </p:txBody>
      </p:sp>
      <p:sp>
        <p:nvSpPr>
          <p:cNvPr id="57" name="Shape 55"/>
          <p:cNvSpPr/>
          <p:nvPr/>
        </p:nvSpPr>
        <p:spPr>
          <a:xfrm>
            <a:off x="457200" y="2514600"/>
            <a:ext cx="8229600" cy="411480"/>
          </a:xfrm>
          <a:prstGeom prst="rect">
            <a:avLst/>
          </a:prstGeom>
          <a:solidFill>
            <a:srgbClr val="0C1A33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8" name="Shape 56"/>
          <p:cNvSpPr/>
          <p:nvPr/>
        </p:nvSpPr>
        <p:spPr>
          <a:xfrm>
            <a:off x="5943600" y="251460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Text 57"/>
          <p:cNvSpPr/>
          <p:nvPr/>
        </p:nvSpPr>
        <p:spPr>
          <a:xfrm>
            <a:off x="594360" y="251460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 volume</a:t>
            </a:r>
            <a:endParaRPr lang="en-US" sz="1200" dirty="0"/>
          </a:p>
        </p:txBody>
      </p:sp>
      <p:sp>
        <p:nvSpPr>
          <p:cNvPr id="60" name="Text 58"/>
          <p:cNvSpPr/>
          <p:nvPr/>
        </p:nvSpPr>
        <p:spPr>
          <a:xfrm>
            <a:off x="3337560" y="251460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– 500 µL</a:t>
            </a:r>
            <a:endParaRPr lang="en-US" sz="1100" dirty="0"/>
          </a:p>
        </p:txBody>
      </p:sp>
      <p:sp>
        <p:nvSpPr>
          <p:cNvPr id="61" name="Text 59"/>
          <p:cNvSpPr/>
          <p:nvPr/>
        </p:nvSpPr>
        <p:spPr>
          <a:xfrm>
            <a:off x="6080760" y="251460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 – pL droplets</a:t>
            </a:r>
            <a:endParaRPr lang="en-US" sz="1100" dirty="0"/>
          </a:p>
        </p:txBody>
      </p:sp>
      <p:sp>
        <p:nvSpPr>
          <p:cNvPr id="62" name="Shape 60"/>
          <p:cNvSpPr/>
          <p:nvPr/>
        </p:nvSpPr>
        <p:spPr>
          <a:xfrm>
            <a:off x="457200" y="2926080"/>
            <a:ext cx="8229600" cy="411480"/>
          </a:xfrm>
          <a:prstGeom prst="rect">
            <a:avLst/>
          </a:prstGeom>
          <a:solidFill>
            <a:srgbClr val="172241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61"/>
          <p:cNvSpPr/>
          <p:nvPr/>
        </p:nvSpPr>
        <p:spPr>
          <a:xfrm>
            <a:off x="5943600" y="292608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Text 62"/>
          <p:cNvSpPr/>
          <p:nvPr/>
        </p:nvSpPr>
        <p:spPr>
          <a:xfrm>
            <a:off x="594360" y="292608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to result</a:t>
            </a:r>
            <a:endParaRPr lang="en-US" sz="1200" dirty="0"/>
          </a:p>
        </p:txBody>
      </p:sp>
      <p:sp>
        <p:nvSpPr>
          <p:cNvPr id="65" name="Text 63"/>
          <p:cNvSpPr/>
          <p:nvPr/>
        </p:nvSpPr>
        <p:spPr>
          <a:xfrm>
            <a:off x="3337560" y="292608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hours, multi-step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6080760" y="292608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minutes, single chip</a:t>
            </a:r>
            <a:endParaRPr lang="en-US" sz="1100" dirty="0"/>
          </a:p>
        </p:txBody>
      </p:sp>
      <p:sp>
        <p:nvSpPr>
          <p:cNvPr id="67" name="Shape 65"/>
          <p:cNvSpPr/>
          <p:nvPr/>
        </p:nvSpPr>
        <p:spPr>
          <a:xfrm>
            <a:off x="457200" y="3337560"/>
            <a:ext cx="8229600" cy="411480"/>
          </a:xfrm>
          <a:prstGeom prst="rect">
            <a:avLst/>
          </a:prstGeom>
          <a:solidFill>
            <a:srgbClr val="0C1A33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8" name="Shape 66"/>
          <p:cNvSpPr/>
          <p:nvPr/>
        </p:nvSpPr>
        <p:spPr>
          <a:xfrm>
            <a:off x="5943600" y="333756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9" name="Text 67"/>
          <p:cNvSpPr/>
          <p:nvPr/>
        </p:nvSpPr>
        <p:spPr>
          <a:xfrm>
            <a:off x="594360" y="333756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Labels needed</a:t>
            </a:r>
            <a:endParaRPr lang="en-US" sz="1200" dirty="0"/>
          </a:p>
        </p:txBody>
      </p:sp>
      <p:sp>
        <p:nvSpPr>
          <p:cNvPr id="70" name="Text 68"/>
          <p:cNvSpPr/>
          <p:nvPr/>
        </p:nvSpPr>
        <p:spPr>
          <a:xfrm>
            <a:off x="3337560" y="333756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enzyme conjugates, dyes</a:t>
            </a:r>
            <a:endParaRPr lang="en-US" sz="1100" dirty="0"/>
          </a:p>
        </p:txBody>
      </p:sp>
      <p:sp>
        <p:nvSpPr>
          <p:cNvPr id="71" name="Text 69"/>
          <p:cNvSpPr/>
          <p:nvPr/>
        </p:nvSpPr>
        <p:spPr>
          <a:xfrm>
            <a:off x="6080760" y="333756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label-free</a:t>
            </a:r>
            <a:endParaRPr lang="en-US" sz="1100" dirty="0"/>
          </a:p>
        </p:txBody>
      </p:sp>
      <p:sp>
        <p:nvSpPr>
          <p:cNvPr id="72" name="Shape 70"/>
          <p:cNvSpPr/>
          <p:nvPr/>
        </p:nvSpPr>
        <p:spPr>
          <a:xfrm>
            <a:off x="457200" y="3749040"/>
            <a:ext cx="8229600" cy="411480"/>
          </a:xfrm>
          <a:prstGeom prst="rect">
            <a:avLst/>
          </a:prstGeom>
          <a:solidFill>
            <a:srgbClr val="172241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3" name="Shape 71"/>
          <p:cNvSpPr/>
          <p:nvPr/>
        </p:nvSpPr>
        <p:spPr>
          <a:xfrm>
            <a:off x="5943600" y="374904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4" name="Text 72"/>
          <p:cNvSpPr/>
          <p:nvPr/>
        </p:nvSpPr>
        <p:spPr>
          <a:xfrm>
            <a:off x="594360" y="37490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Multiplexing</a:t>
            </a:r>
            <a:endParaRPr lang="en-US" sz="1200" dirty="0"/>
          </a:p>
        </p:txBody>
      </p:sp>
      <p:sp>
        <p:nvSpPr>
          <p:cNvPr id="75" name="Text 73"/>
          <p:cNvSpPr/>
          <p:nvPr/>
        </p:nvSpPr>
        <p:spPr>
          <a:xfrm>
            <a:off x="3337560" y="37490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marker per well</a:t>
            </a:r>
            <a:endParaRPr lang="en-US" sz="1100" dirty="0"/>
          </a:p>
        </p:txBody>
      </p:sp>
      <p:sp>
        <p:nvSpPr>
          <p:cNvPr id="76" name="Text 74"/>
          <p:cNvSpPr/>
          <p:nvPr/>
        </p:nvSpPr>
        <p:spPr>
          <a:xfrm>
            <a:off x="6080760" y="374904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– 10 markers in parallel</a:t>
            </a:r>
            <a:endParaRPr lang="en-US" sz="1100" dirty="0"/>
          </a:p>
        </p:txBody>
      </p:sp>
      <p:sp>
        <p:nvSpPr>
          <p:cNvPr id="77" name="Shape 75"/>
          <p:cNvSpPr/>
          <p:nvPr/>
        </p:nvSpPr>
        <p:spPr>
          <a:xfrm>
            <a:off x="457200" y="4160520"/>
            <a:ext cx="8229600" cy="411480"/>
          </a:xfrm>
          <a:prstGeom prst="rect">
            <a:avLst/>
          </a:prstGeom>
          <a:solidFill>
            <a:srgbClr val="0C1A33"/>
          </a:solidFill>
          <a:ln w="635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8" name="Shape 76"/>
          <p:cNvSpPr/>
          <p:nvPr/>
        </p:nvSpPr>
        <p:spPr>
          <a:xfrm>
            <a:off x="5943600" y="4160520"/>
            <a:ext cx="36576" cy="411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9" name="Text 77"/>
          <p:cNvSpPr/>
          <p:nvPr/>
        </p:nvSpPr>
        <p:spPr>
          <a:xfrm>
            <a:off x="594360" y="41605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kinetics</a:t>
            </a:r>
            <a:endParaRPr lang="en-US" sz="1200" dirty="0"/>
          </a:p>
        </p:txBody>
      </p:sp>
      <p:sp>
        <p:nvSpPr>
          <p:cNvPr id="80" name="Text 78"/>
          <p:cNvSpPr/>
          <p:nvPr/>
        </p:nvSpPr>
        <p:spPr>
          <a:xfrm>
            <a:off x="3337560" y="41605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— endpoint only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6080760" y="4160520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— binding live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combination — ultra-low LOD, label-free, multiplexed, fast — is exactly what early-stage cancer screening needs.</a:t>
            </a:r>
            <a:endParaRPr lang="en-US" sz="1000" dirty="0"/>
          </a:p>
        </p:txBody>
      </p:sp>
      <p:sp>
        <p:nvSpPr>
          <p:cNvPr id="83" name="Text 81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18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 /  RECAP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story in one picture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an opal to an early-detection chip — same physics, different goals.</a:t>
            </a:r>
            <a:endParaRPr lang="en-US" sz="1400" dirty="0"/>
          </a:p>
        </p:txBody>
      </p:sp>
      <p:sp>
        <p:nvSpPr>
          <p:cNvPr id="46" name="Shape 44"/>
          <p:cNvSpPr/>
          <p:nvPr/>
        </p:nvSpPr>
        <p:spPr>
          <a:xfrm>
            <a:off x="457200" y="1783080"/>
            <a:ext cx="1965960" cy="25603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783080"/>
            <a:ext cx="196596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1074420" y="1965960"/>
            <a:ext cx="731520" cy="73152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094" y="2097634"/>
            <a:ext cx="468173" cy="468173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457200" y="28346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" dirty="0"/>
          </a:p>
        </p:txBody>
      </p:sp>
      <p:sp>
        <p:nvSpPr>
          <p:cNvPr id="51" name="Text 48"/>
          <p:cNvSpPr/>
          <p:nvPr/>
        </p:nvSpPr>
        <p:spPr>
          <a:xfrm>
            <a:off x="548640" y="310896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Sub-λ pattern</a:t>
            </a:r>
            <a:endParaRPr lang="en-US" sz="1400" dirty="0"/>
          </a:p>
        </p:txBody>
      </p:sp>
      <p:sp>
        <p:nvSpPr>
          <p:cNvPr id="52" name="Text 49"/>
          <p:cNvSpPr/>
          <p:nvPr/>
        </p:nvSpPr>
        <p:spPr>
          <a:xfrm>
            <a:off x="594360" y="35204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something smaller than the wavelength of light.</a:t>
            </a:r>
            <a:endParaRPr lang="en-US" sz="1050" dirty="0"/>
          </a:p>
        </p:txBody>
      </p:sp>
      <p:pic>
        <p:nvPicPr>
          <p:cNvPr id="5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04" y="2926080"/>
            <a:ext cx="146304" cy="146304"/>
          </a:xfrm>
          <a:prstGeom prst="rect">
            <a:avLst/>
          </a:prstGeom>
        </p:spPr>
      </p:pic>
      <p:sp>
        <p:nvSpPr>
          <p:cNvPr id="54" name="Shape 50"/>
          <p:cNvSpPr/>
          <p:nvPr/>
        </p:nvSpPr>
        <p:spPr>
          <a:xfrm>
            <a:off x="2587752" y="1783080"/>
            <a:ext cx="1965960" cy="25603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1"/>
          <p:cNvSpPr/>
          <p:nvPr/>
        </p:nvSpPr>
        <p:spPr>
          <a:xfrm>
            <a:off x="2587752" y="1783080"/>
            <a:ext cx="196596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2"/>
          <p:cNvSpPr/>
          <p:nvPr/>
        </p:nvSpPr>
        <p:spPr>
          <a:xfrm>
            <a:off x="3204972" y="1965960"/>
            <a:ext cx="731520" cy="73152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46" y="2097634"/>
            <a:ext cx="468173" cy="468173"/>
          </a:xfrm>
          <a:prstGeom prst="rect">
            <a:avLst/>
          </a:prstGeom>
        </p:spPr>
      </p:pic>
      <p:sp>
        <p:nvSpPr>
          <p:cNvPr id="58" name="Text 53"/>
          <p:cNvSpPr/>
          <p:nvPr/>
        </p:nvSpPr>
        <p:spPr>
          <a:xfrm>
            <a:off x="2587752" y="28346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  <p:sp>
        <p:nvSpPr>
          <p:cNvPr id="59" name="Text 54"/>
          <p:cNvSpPr/>
          <p:nvPr/>
        </p:nvSpPr>
        <p:spPr>
          <a:xfrm>
            <a:off x="2679192" y="310896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Effective optics</a:t>
            </a:r>
            <a:endParaRPr lang="en-US" sz="1400" dirty="0"/>
          </a:p>
        </p:txBody>
      </p:sp>
      <p:sp>
        <p:nvSpPr>
          <p:cNvPr id="60" name="Text 55"/>
          <p:cNvSpPr/>
          <p:nvPr/>
        </p:nvSpPr>
        <p:spPr>
          <a:xfrm>
            <a:off x="2724912" y="35204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wave sees an averaged response you can design.</a:t>
            </a:r>
            <a:endParaRPr lang="en-US" sz="1050" dirty="0"/>
          </a:p>
        </p:txBody>
      </p:sp>
      <p:pic>
        <p:nvPicPr>
          <p:cNvPr id="6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856" y="2926080"/>
            <a:ext cx="146304" cy="146304"/>
          </a:xfrm>
          <a:prstGeom prst="rect">
            <a:avLst/>
          </a:prstGeom>
        </p:spPr>
      </p:pic>
      <p:sp>
        <p:nvSpPr>
          <p:cNvPr id="62" name="Shape 56"/>
          <p:cNvSpPr/>
          <p:nvPr/>
        </p:nvSpPr>
        <p:spPr>
          <a:xfrm>
            <a:off x="4718304" y="1783080"/>
            <a:ext cx="1965960" cy="25603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57"/>
          <p:cNvSpPr/>
          <p:nvPr/>
        </p:nvSpPr>
        <p:spPr>
          <a:xfrm>
            <a:off x="4718304" y="1783080"/>
            <a:ext cx="196596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Shape 58"/>
          <p:cNvSpPr/>
          <p:nvPr/>
        </p:nvSpPr>
        <p:spPr>
          <a:xfrm>
            <a:off x="5335524" y="1965960"/>
            <a:ext cx="731520" cy="73152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5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198" y="2097634"/>
            <a:ext cx="468173" cy="468173"/>
          </a:xfrm>
          <a:prstGeom prst="rect">
            <a:avLst/>
          </a:prstGeom>
        </p:spPr>
      </p:pic>
      <p:sp>
        <p:nvSpPr>
          <p:cNvPr id="66" name="Text 59"/>
          <p:cNvSpPr/>
          <p:nvPr/>
        </p:nvSpPr>
        <p:spPr>
          <a:xfrm>
            <a:off x="4718304" y="28346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  <p:sp>
        <p:nvSpPr>
          <p:cNvPr id="67" name="Text 60"/>
          <p:cNvSpPr/>
          <p:nvPr/>
        </p:nvSpPr>
        <p:spPr>
          <a:xfrm>
            <a:off x="4809744" y="310896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Anomalous behavior</a:t>
            </a:r>
            <a:endParaRPr lang="en-US" sz="1400" dirty="0"/>
          </a:p>
        </p:txBody>
      </p:sp>
      <p:sp>
        <p:nvSpPr>
          <p:cNvPr id="68" name="Text 61"/>
          <p:cNvSpPr/>
          <p:nvPr/>
        </p:nvSpPr>
        <p:spPr>
          <a:xfrm>
            <a:off x="4855464" y="35204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Bend, focus, absorb, or split light any way you want.</a:t>
            </a:r>
            <a:endParaRPr lang="en-US" sz="1050" dirty="0"/>
          </a:p>
        </p:txBody>
      </p:sp>
      <p:pic>
        <p:nvPicPr>
          <p:cNvPr id="6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408" y="2926080"/>
            <a:ext cx="146304" cy="146304"/>
          </a:xfrm>
          <a:prstGeom prst="rect">
            <a:avLst/>
          </a:prstGeom>
        </p:spPr>
      </p:pic>
      <p:sp>
        <p:nvSpPr>
          <p:cNvPr id="70" name="Shape 62"/>
          <p:cNvSpPr/>
          <p:nvPr/>
        </p:nvSpPr>
        <p:spPr>
          <a:xfrm>
            <a:off x="6848856" y="1783080"/>
            <a:ext cx="1965960" cy="25603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1" name="Shape 63"/>
          <p:cNvSpPr/>
          <p:nvPr/>
        </p:nvSpPr>
        <p:spPr>
          <a:xfrm>
            <a:off x="6848856" y="1783080"/>
            <a:ext cx="1965960" cy="54864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Shape 64"/>
          <p:cNvSpPr/>
          <p:nvPr/>
        </p:nvSpPr>
        <p:spPr>
          <a:xfrm>
            <a:off x="7466076" y="1965960"/>
            <a:ext cx="731520" cy="731520"/>
          </a:xfrm>
          <a:prstGeom prst="ellipse">
            <a:avLst/>
          </a:prstGeom>
          <a:solidFill>
            <a:srgbClr val="F5C518">
              <a:alpha val="20000"/>
            </a:srgbClr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73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7750" y="2097634"/>
            <a:ext cx="468173" cy="468173"/>
          </a:xfrm>
          <a:prstGeom prst="rect">
            <a:avLst/>
          </a:prstGeom>
        </p:spPr>
      </p:pic>
      <p:sp>
        <p:nvSpPr>
          <p:cNvPr id="74" name="Text 65"/>
          <p:cNvSpPr/>
          <p:nvPr/>
        </p:nvSpPr>
        <p:spPr>
          <a:xfrm>
            <a:off x="6848856" y="283464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4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100" dirty="0"/>
          </a:p>
        </p:txBody>
      </p:sp>
      <p:sp>
        <p:nvSpPr>
          <p:cNvPr id="75" name="Text 66"/>
          <p:cNvSpPr/>
          <p:nvPr/>
        </p:nvSpPr>
        <p:spPr>
          <a:xfrm>
            <a:off x="6940296" y="3108960"/>
            <a:ext cx="1783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device</a:t>
            </a:r>
            <a:endParaRPr lang="en-US" sz="1400" dirty="0"/>
          </a:p>
        </p:txBody>
      </p:sp>
      <p:sp>
        <p:nvSpPr>
          <p:cNvPr id="76" name="Text 67"/>
          <p:cNvSpPr/>
          <p:nvPr/>
        </p:nvSpPr>
        <p:spPr>
          <a:xfrm>
            <a:off x="6986016" y="35204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Flat lenses, holograms, paint, LiDAR — and cancer biosensors.</a:t>
            </a:r>
            <a:endParaRPr lang="en-US" sz="1050" dirty="0"/>
          </a:p>
        </p:txBody>
      </p:sp>
      <p:sp>
        <p:nvSpPr>
          <p:cNvPr id="77" name="Text 68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toolkit. The next slide is what you do with it.</a:t>
            </a:r>
            <a:endParaRPr lang="en-US" sz="1000" dirty="0"/>
          </a:p>
        </p:txBody>
      </p:sp>
      <p:sp>
        <p:nvSpPr>
          <p:cNvPr id="78" name="Text 69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18</a:t>
            </a:r>
            <a:endParaRPr lang="en-US" sz="900" dirty="0"/>
          </a:p>
        </p:txBody>
      </p:sp>
      <p:sp>
        <p:nvSpPr>
          <p:cNvPr id="79" name="Shape 70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64592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Shape 1"/>
          <p:cNvSpPr/>
          <p:nvPr/>
        </p:nvSpPr>
        <p:spPr>
          <a:xfrm>
            <a:off x="0" y="164592"/>
            <a:ext cx="914400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" name="Shape 2"/>
          <p:cNvSpPr/>
          <p:nvPr/>
        </p:nvSpPr>
        <p:spPr>
          <a:xfrm>
            <a:off x="0" y="219456"/>
            <a:ext cx="9144000" cy="36576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" name="Shape 3"/>
          <p:cNvSpPr/>
          <p:nvPr/>
        </p:nvSpPr>
        <p:spPr>
          <a:xfrm>
            <a:off x="7863840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82712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101584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220456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39328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58200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77072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95944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814816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933688" y="54864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82712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101584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220456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39328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58200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77072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95944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814816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933688" y="66751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82712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101584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220456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39328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58200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77072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95944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814816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933688" y="78638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82712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101584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220456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39328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58200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77072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95944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814816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933688" y="90525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Shape 43"/>
          <p:cNvSpPr/>
          <p:nvPr/>
        </p:nvSpPr>
        <p:spPr>
          <a:xfrm>
            <a:off x="7863840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6" name="Shape 44"/>
          <p:cNvSpPr/>
          <p:nvPr/>
        </p:nvSpPr>
        <p:spPr>
          <a:xfrm>
            <a:off x="7982712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8101584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8220456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9" name="Shape 47"/>
          <p:cNvSpPr/>
          <p:nvPr/>
        </p:nvSpPr>
        <p:spPr>
          <a:xfrm>
            <a:off x="8339328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0" name="Shape 48"/>
          <p:cNvSpPr/>
          <p:nvPr/>
        </p:nvSpPr>
        <p:spPr>
          <a:xfrm>
            <a:off x="8458200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1" name="Shape 49"/>
          <p:cNvSpPr/>
          <p:nvPr/>
        </p:nvSpPr>
        <p:spPr>
          <a:xfrm>
            <a:off x="8577072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2" name="Shape 50"/>
          <p:cNvSpPr/>
          <p:nvPr/>
        </p:nvSpPr>
        <p:spPr>
          <a:xfrm>
            <a:off x="8695944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Shape 51"/>
          <p:cNvSpPr/>
          <p:nvPr/>
        </p:nvSpPr>
        <p:spPr>
          <a:xfrm>
            <a:off x="8814816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2"/>
          <p:cNvSpPr/>
          <p:nvPr/>
        </p:nvSpPr>
        <p:spPr>
          <a:xfrm>
            <a:off x="8933688" y="102412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3"/>
          <p:cNvSpPr/>
          <p:nvPr/>
        </p:nvSpPr>
        <p:spPr>
          <a:xfrm>
            <a:off x="7863840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4"/>
          <p:cNvSpPr/>
          <p:nvPr/>
        </p:nvSpPr>
        <p:spPr>
          <a:xfrm>
            <a:off x="7982712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Shape 55"/>
          <p:cNvSpPr/>
          <p:nvPr/>
        </p:nvSpPr>
        <p:spPr>
          <a:xfrm>
            <a:off x="8101584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8" name="Shape 56"/>
          <p:cNvSpPr/>
          <p:nvPr/>
        </p:nvSpPr>
        <p:spPr>
          <a:xfrm>
            <a:off x="8220456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Shape 57"/>
          <p:cNvSpPr/>
          <p:nvPr/>
        </p:nvSpPr>
        <p:spPr>
          <a:xfrm>
            <a:off x="8339328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0" name="Shape 58"/>
          <p:cNvSpPr/>
          <p:nvPr/>
        </p:nvSpPr>
        <p:spPr>
          <a:xfrm>
            <a:off x="8458200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9"/>
          <p:cNvSpPr/>
          <p:nvPr/>
        </p:nvSpPr>
        <p:spPr>
          <a:xfrm>
            <a:off x="8577072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60"/>
          <p:cNvSpPr/>
          <p:nvPr/>
        </p:nvSpPr>
        <p:spPr>
          <a:xfrm>
            <a:off x="8695944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Shape 61"/>
          <p:cNvSpPr/>
          <p:nvPr/>
        </p:nvSpPr>
        <p:spPr>
          <a:xfrm>
            <a:off x="8814816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Shape 62"/>
          <p:cNvSpPr/>
          <p:nvPr/>
        </p:nvSpPr>
        <p:spPr>
          <a:xfrm>
            <a:off x="8933688" y="114300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3"/>
          <p:cNvSpPr/>
          <p:nvPr/>
        </p:nvSpPr>
        <p:spPr>
          <a:xfrm>
            <a:off x="7863840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4"/>
          <p:cNvSpPr/>
          <p:nvPr/>
        </p:nvSpPr>
        <p:spPr>
          <a:xfrm>
            <a:off x="7982712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7" name="Shape 65"/>
          <p:cNvSpPr/>
          <p:nvPr/>
        </p:nvSpPr>
        <p:spPr>
          <a:xfrm>
            <a:off x="8101584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8" name="Shape 66"/>
          <p:cNvSpPr/>
          <p:nvPr/>
        </p:nvSpPr>
        <p:spPr>
          <a:xfrm>
            <a:off x="8220456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9" name="Shape 67"/>
          <p:cNvSpPr/>
          <p:nvPr/>
        </p:nvSpPr>
        <p:spPr>
          <a:xfrm>
            <a:off x="8339328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0" name="Shape 68"/>
          <p:cNvSpPr/>
          <p:nvPr/>
        </p:nvSpPr>
        <p:spPr>
          <a:xfrm>
            <a:off x="8458200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1" name="Shape 69"/>
          <p:cNvSpPr/>
          <p:nvPr/>
        </p:nvSpPr>
        <p:spPr>
          <a:xfrm>
            <a:off x="8577072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Shape 70"/>
          <p:cNvSpPr/>
          <p:nvPr/>
        </p:nvSpPr>
        <p:spPr>
          <a:xfrm>
            <a:off x="8695944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3" name="Shape 71"/>
          <p:cNvSpPr/>
          <p:nvPr/>
        </p:nvSpPr>
        <p:spPr>
          <a:xfrm>
            <a:off x="8814816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4" name="Shape 72"/>
          <p:cNvSpPr/>
          <p:nvPr/>
        </p:nvSpPr>
        <p:spPr>
          <a:xfrm>
            <a:off x="8933688" y="126187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5" name="Shape 73"/>
          <p:cNvSpPr/>
          <p:nvPr/>
        </p:nvSpPr>
        <p:spPr>
          <a:xfrm>
            <a:off x="7863840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6" name="Shape 74"/>
          <p:cNvSpPr/>
          <p:nvPr/>
        </p:nvSpPr>
        <p:spPr>
          <a:xfrm>
            <a:off x="7982712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7" name="Shape 75"/>
          <p:cNvSpPr/>
          <p:nvPr/>
        </p:nvSpPr>
        <p:spPr>
          <a:xfrm>
            <a:off x="8101584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8" name="Shape 76"/>
          <p:cNvSpPr/>
          <p:nvPr/>
        </p:nvSpPr>
        <p:spPr>
          <a:xfrm>
            <a:off x="8220456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9" name="Shape 77"/>
          <p:cNvSpPr/>
          <p:nvPr/>
        </p:nvSpPr>
        <p:spPr>
          <a:xfrm>
            <a:off x="8339328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0" name="Shape 78"/>
          <p:cNvSpPr/>
          <p:nvPr/>
        </p:nvSpPr>
        <p:spPr>
          <a:xfrm>
            <a:off x="8458200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1" name="Shape 79"/>
          <p:cNvSpPr/>
          <p:nvPr/>
        </p:nvSpPr>
        <p:spPr>
          <a:xfrm>
            <a:off x="8577072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2" name="Shape 80"/>
          <p:cNvSpPr/>
          <p:nvPr/>
        </p:nvSpPr>
        <p:spPr>
          <a:xfrm>
            <a:off x="8695944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3" name="Shape 81"/>
          <p:cNvSpPr/>
          <p:nvPr/>
        </p:nvSpPr>
        <p:spPr>
          <a:xfrm>
            <a:off x="8814816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4" name="Shape 82"/>
          <p:cNvSpPr/>
          <p:nvPr/>
        </p:nvSpPr>
        <p:spPr>
          <a:xfrm>
            <a:off x="8933688" y="13807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5" name="Shape 83"/>
          <p:cNvSpPr/>
          <p:nvPr/>
        </p:nvSpPr>
        <p:spPr>
          <a:xfrm>
            <a:off x="7863840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6" name="Shape 84"/>
          <p:cNvSpPr/>
          <p:nvPr/>
        </p:nvSpPr>
        <p:spPr>
          <a:xfrm>
            <a:off x="7982712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7" name="Shape 85"/>
          <p:cNvSpPr/>
          <p:nvPr/>
        </p:nvSpPr>
        <p:spPr>
          <a:xfrm>
            <a:off x="8101584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8" name="Shape 86"/>
          <p:cNvSpPr/>
          <p:nvPr/>
        </p:nvSpPr>
        <p:spPr>
          <a:xfrm>
            <a:off x="8220456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9" name="Shape 87"/>
          <p:cNvSpPr/>
          <p:nvPr/>
        </p:nvSpPr>
        <p:spPr>
          <a:xfrm>
            <a:off x="8339328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0" name="Shape 88"/>
          <p:cNvSpPr/>
          <p:nvPr/>
        </p:nvSpPr>
        <p:spPr>
          <a:xfrm>
            <a:off x="8458200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1" name="Shape 89"/>
          <p:cNvSpPr/>
          <p:nvPr/>
        </p:nvSpPr>
        <p:spPr>
          <a:xfrm>
            <a:off x="8577072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2" name="Shape 90"/>
          <p:cNvSpPr/>
          <p:nvPr/>
        </p:nvSpPr>
        <p:spPr>
          <a:xfrm>
            <a:off x="8695944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3" name="Shape 91"/>
          <p:cNvSpPr/>
          <p:nvPr/>
        </p:nvSpPr>
        <p:spPr>
          <a:xfrm>
            <a:off x="8814816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4" name="Shape 92"/>
          <p:cNvSpPr/>
          <p:nvPr/>
        </p:nvSpPr>
        <p:spPr>
          <a:xfrm>
            <a:off x="8933688" y="14996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5" name="Shape 93"/>
          <p:cNvSpPr/>
          <p:nvPr/>
        </p:nvSpPr>
        <p:spPr>
          <a:xfrm>
            <a:off x="7863840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6" name="Shape 94"/>
          <p:cNvSpPr/>
          <p:nvPr/>
        </p:nvSpPr>
        <p:spPr>
          <a:xfrm>
            <a:off x="7982712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7" name="Shape 95"/>
          <p:cNvSpPr/>
          <p:nvPr/>
        </p:nvSpPr>
        <p:spPr>
          <a:xfrm>
            <a:off x="8101584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8" name="Shape 96"/>
          <p:cNvSpPr/>
          <p:nvPr/>
        </p:nvSpPr>
        <p:spPr>
          <a:xfrm>
            <a:off x="8220456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9" name="Shape 97"/>
          <p:cNvSpPr/>
          <p:nvPr/>
        </p:nvSpPr>
        <p:spPr>
          <a:xfrm>
            <a:off x="8339328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0" name="Shape 98"/>
          <p:cNvSpPr/>
          <p:nvPr/>
        </p:nvSpPr>
        <p:spPr>
          <a:xfrm>
            <a:off x="8458200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1" name="Shape 99"/>
          <p:cNvSpPr/>
          <p:nvPr/>
        </p:nvSpPr>
        <p:spPr>
          <a:xfrm>
            <a:off x="8577072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2" name="Shape 100"/>
          <p:cNvSpPr/>
          <p:nvPr/>
        </p:nvSpPr>
        <p:spPr>
          <a:xfrm>
            <a:off x="8695944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3" name="Shape 101"/>
          <p:cNvSpPr/>
          <p:nvPr/>
        </p:nvSpPr>
        <p:spPr>
          <a:xfrm>
            <a:off x="8814816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4" name="Shape 102"/>
          <p:cNvSpPr/>
          <p:nvPr/>
        </p:nvSpPr>
        <p:spPr>
          <a:xfrm>
            <a:off x="8933688" y="1618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5" name="Shape 103"/>
          <p:cNvSpPr/>
          <p:nvPr/>
        </p:nvSpPr>
        <p:spPr>
          <a:xfrm>
            <a:off x="7863840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6" name="Shape 104"/>
          <p:cNvSpPr/>
          <p:nvPr/>
        </p:nvSpPr>
        <p:spPr>
          <a:xfrm>
            <a:off x="7982712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7" name="Shape 105"/>
          <p:cNvSpPr/>
          <p:nvPr/>
        </p:nvSpPr>
        <p:spPr>
          <a:xfrm>
            <a:off x="8101584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8" name="Shape 106"/>
          <p:cNvSpPr/>
          <p:nvPr/>
        </p:nvSpPr>
        <p:spPr>
          <a:xfrm>
            <a:off x="8220456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9" name="Shape 107"/>
          <p:cNvSpPr/>
          <p:nvPr/>
        </p:nvSpPr>
        <p:spPr>
          <a:xfrm>
            <a:off x="8339328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0" name="Shape 108"/>
          <p:cNvSpPr/>
          <p:nvPr/>
        </p:nvSpPr>
        <p:spPr>
          <a:xfrm>
            <a:off x="8458200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1" name="Shape 109"/>
          <p:cNvSpPr/>
          <p:nvPr/>
        </p:nvSpPr>
        <p:spPr>
          <a:xfrm>
            <a:off x="8577072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2" name="Shape 110"/>
          <p:cNvSpPr/>
          <p:nvPr/>
        </p:nvSpPr>
        <p:spPr>
          <a:xfrm>
            <a:off x="8695944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3" name="Shape 111"/>
          <p:cNvSpPr/>
          <p:nvPr/>
        </p:nvSpPr>
        <p:spPr>
          <a:xfrm>
            <a:off x="8814816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4" name="Shape 112"/>
          <p:cNvSpPr/>
          <p:nvPr/>
        </p:nvSpPr>
        <p:spPr>
          <a:xfrm>
            <a:off x="8933688" y="17373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5" name="Shape 113"/>
          <p:cNvSpPr/>
          <p:nvPr/>
        </p:nvSpPr>
        <p:spPr>
          <a:xfrm>
            <a:off x="7863840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6" name="Shape 114"/>
          <p:cNvSpPr/>
          <p:nvPr/>
        </p:nvSpPr>
        <p:spPr>
          <a:xfrm>
            <a:off x="7982712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7" name="Shape 115"/>
          <p:cNvSpPr/>
          <p:nvPr/>
        </p:nvSpPr>
        <p:spPr>
          <a:xfrm>
            <a:off x="8101584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8" name="Shape 116"/>
          <p:cNvSpPr/>
          <p:nvPr/>
        </p:nvSpPr>
        <p:spPr>
          <a:xfrm>
            <a:off x="8220456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9" name="Shape 117"/>
          <p:cNvSpPr/>
          <p:nvPr/>
        </p:nvSpPr>
        <p:spPr>
          <a:xfrm>
            <a:off x="8339328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0" name="Shape 118"/>
          <p:cNvSpPr/>
          <p:nvPr/>
        </p:nvSpPr>
        <p:spPr>
          <a:xfrm>
            <a:off x="8458200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1" name="Shape 119"/>
          <p:cNvSpPr/>
          <p:nvPr/>
        </p:nvSpPr>
        <p:spPr>
          <a:xfrm>
            <a:off x="8577072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2" name="Shape 120"/>
          <p:cNvSpPr/>
          <p:nvPr/>
        </p:nvSpPr>
        <p:spPr>
          <a:xfrm>
            <a:off x="8695944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3" name="Shape 121"/>
          <p:cNvSpPr/>
          <p:nvPr/>
        </p:nvSpPr>
        <p:spPr>
          <a:xfrm>
            <a:off x="8814816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4" name="Shape 122"/>
          <p:cNvSpPr/>
          <p:nvPr/>
        </p:nvSpPr>
        <p:spPr>
          <a:xfrm>
            <a:off x="8933688" y="185623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5" name="Shape 123"/>
          <p:cNvSpPr/>
          <p:nvPr/>
        </p:nvSpPr>
        <p:spPr>
          <a:xfrm>
            <a:off x="7863840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6" name="Shape 124"/>
          <p:cNvSpPr/>
          <p:nvPr/>
        </p:nvSpPr>
        <p:spPr>
          <a:xfrm>
            <a:off x="7982712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7" name="Shape 125"/>
          <p:cNvSpPr/>
          <p:nvPr/>
        </p:nvSpPr>
        <p:spPr>
          <a:xfrm>
            <a:off x="8101584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8" name="Shape 126"/>
          <p:cNvSpPr/>
          <p:nvPr/>
        </p:nvSpPr>
        <p:spPr>
          <a:xfrm>
            <a:off x="8220456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9" name="Shape 127"/>
          <p:cNvSpPr/>
          <p:nvPr/>
        </p:nvSpPr>
        <p:spPr>
          <a:xfrm>
            <a:off x="8339328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0" name="Shape 128"/>
          <p:cNvSpPr/>
          <p:nvPr/>
        </p:nvSpPr>
        <p:spPr>
          <a:xfrm>
            <a:off x="8458200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1" name="Shape 129"/>
          <p:cNvSpPr/>
          <p:nvPr/>
        </p:nvSpPr>
        <p:spPr>
          <a:xfrm>
            <a:off x="8577072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2" name="Shape 130"/>
          <p:cNvSpPr/>
          <p:nvPr/>
        </p:nvSpPr>
        <p:spPr>
          <a:xfrm>
            <a:off x="8695944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3" name="Shape 131"/>
          <p:cNvSpPr/>
          <p:nvPr/>
        </p:nvSpPr>
        <p:spPr>
          <a:xfrm>
            <a:off x="8814816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4" name="Shape 132"/>
          <p:cNvSpPr/>
          <p:nvPr/>
        </p:nvSpPr>
        <p:spPr>
          <a:xfrm>
            <a:off x="8933688" y="197510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5" name="Shape 133"/>
          <p:cNvSpPr/>
          <p:nvPr/>
        </p:nvSpPr>
        <p:spPr>
          <a:xfrm>
            <a:off x="7863840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6" name="Shape 134"/>
          <p:cNvSpPr/>
          <p:nvPr/>
        </p:nvSpPr>
        <p:spPr>
          <a:xfrm>
            <a:off x="7982712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7" name="Shape 135"/>
          <p:cNvSpPr/>
          <p:nvPr/>
        </p:nvSpPr>
        <p:spPr>
          <a:xfrm>
            <a:off x="8101584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8" name="Shape 136"/>
          <p:cNvSpPr/>
          <p:nvPr/>
        </p:nvSpPr>
        <p:spPr>
          <a:xfrm>
            <a:off x="8220456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9" name="Shape 137"/>
          <p:cNvSpPr/>
          <p:nvPr/>
        </p:nvSpPr>
        <p:spPr>
          <a:xfrm>
            <a:off x="8339328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0" name="Shape 138"/>
          <p:cNvSpPr/>
          <p:nvPr/>
        </p:nvSpPr>
        <p:spPr>
          <a:xfrm>
            <a:off x="8458200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1" name="Shape 139"/>
          <p:cNvSpPr/>
          <p:nvPr/>
        </p:nvSpPr>
        <p:spPr>
          <a:xfrm>
            <a:off x="8577072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2" name="Shape 140"/>
          <p:cNvSpPr/>
          <p:nvPr/>
        </p:nvSpPr>
        <p:spPr>
          <a:xfrm>
            <a:off x="8695944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3" name="Shape 141"/>
          <p:cNvSpPr/>
          <p:nvPr/>
        </p:nvSpPr>
        <p:spPr>
          <a:xfrm>
            <a:off x="8814816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4" name="Shape 142"/>
          <p:cNvSpPr/>
          <p:nvPr/>
        </p:nvSpPr>
        <p:spPr>
          <a:xfrm>
            <a:off x="8933688" y="209397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5" name="Shape 143"/>
          <p:cNvSpPr/>
          <p:nvPr/>
        </p:nvSpPr>
        <p:spPr>
          <a:xfrm>
            <a:off x="7863840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6" name="Shape 144"/>
          <p:cNvSpPr/>
          <p:nvPr/>
        </p:nvSpPr>
        <p:spPr>
          <a:xfrm>
            <a:off x="7982712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7" name="Shape 145"/>
          <p:cNvSpPr/>
          <p:nvPr/>
        </p:nvSpPr>
        <p:spPr>
          <a:xfrm>
            <a:off x="8101584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8" name="Shape 146"/>
          <p:cNvSpPr/>
          <p:nvPr/>
        </p:nvSpPr>
        <p:spPr>
          <a:xfrm>
            <a:off x="8220456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9" name="Shape 147"/>
          <p:cNvSpPr/>
          <p:nvPr/>
        </p:nvSpPr>
        <p:spPr>
          <a:xfrm>
            <a:off x="8339328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0" name="Shape 148"/>
          <p:cNvSpPr/>
          <p:nvPr/>
        </p:nvSpPr>
        <p:spPr>
          <a:xfrm>
            <a:off x="8458200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1" name="Shape 149"/>
          <p:cNvSpPr/>
          <p:nvPr/>
        </p:nvSpPr>
        <p:spPr>
          <a:xfrm>
            <a:off x="8577072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2" name="Shape 150"/>
          <p:cNvSpPr/>
          <p:nvPr/>
        </p:nvSpPr>
        <p:spPr>
          <a:xfrm>
            <a:off x="8695944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3" name="Shape 151"/>
          <p:cNvSpPr/>
          <p:nvPr/>
        </p:nvSpPr>
        <p:spPr>
          <a:xfrm>
            <a:off x="8814816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4" name="Shape 152"/>
          <p:cNvSpPr/>
          <p:nvPr/>
        </p:nvSpPr>
        <p:spPr>
          <a:xfrm>
            <a:off x="8933688" y="221284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5" name="Shape 153"/>
          <p:cNvSpPr/>
          <p:nvPr/>
        </p:nvSpPr>
        <p:spPr>
          <a:xfrm>
            <a:off x="7863840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6" name="Shape 154"/>
          <p:cNvSpPr/>
          <p:nvPr/>
        </p:nvSpPr>
        <p:spPr>
          <a:xfrm>
            <a:off x="7982712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7" name="Shape 155"/>
          <p:cNvSpPr/>
          <p:nvPr/>
        </p:nvSpPr>
        <p:spPr>
          <a:xfrm>
            <a:off x="8101584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8" name="Shape 156"/>
          <p:cNvSpPr/>
          <p:nvPr/>
        </p:nvSpPr>
        <p:spPr>
          <a:xfrm>
            <a:off x="8220456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9" name="Shape 157"/>
          <p:cNvSpPr/>
          <p:nvPr/>
        </p:nvSpPr>
        <p:spPr>
          <a:xfrm>
            <a:off x="8339328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0" name="Shape 158"/>
          <p:cNvSpPr/>
          <p:nvPr/>
        </p:nvSpPr>
        <p:spPr>
          <a:xfrm>
            <a:off x="8458200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1" name="Shape 159"/>
          <p:cNvSpPr/>
          <p:nvPr/>
        </p:nvSpPr>
        <p:spPr>
          <a:xfrm>
            <a:off x="8577072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2" name="Shape 160"/>
          <p:cNvSpPr/>
          <p:nvPr/>
        </p:nvSpPr>
        <p:spPr>
          <a:xfrm>
            <a:off x="8695944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3" name="Shape 161"/>
          <p:cNvSpPr/>
          <p:nvPr/>
        </p:nvSpPr>
        <p:spPr>
          <a:xfrm>
            <a:off x="8814816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4" name="Shape 162"/>
          <p:cNvSpPr/>
          <p:nvPr/>
        </p:nvSpPr>
        <p:spPr>
          <a:xfrm>
            <a:off x="8933688" y="233172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5" name="Shape 163"/>
          <p:cNvSpPr/>
          <p:nvPr/>
        </p:nvSpPr>
        <p:spPr>
          <a:xfrm>
            <a:off x="7863840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6" name="Shape 164"/>
          <p:cNvSpPr/>
          <p:nvPr/>
        </p:nvSpPr>
        <p:spPr>
          <a:xfrm>
            <a:off x="7982712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7" name="Shape 165"/>
          <p:cNvSpPr/>
          <p:nvPr/>
        </p:nvSpPr>
        <p:spPr>
          <a:xfrm>
            <a:off x="8101584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8" name="Shape 166"/>
          <p:cNvSpPr/>
          <p:nvPr/>
        </p:nvSpPr>
        <p:spPr>
          <a:xfrm>
            <a:off x="8220456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9" name="Shape 167"/>
          <p:cNvSpPr/>
          <p:nvPr/>
        </p:nvSpPr>
        <p:spPr>
          <a:xfrm>
            <a:off x="8339328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0" name="Shape 168"/>
          <p:cNvSpPr/>
          <p:nvPr/>
        </p:nvSpPr>
        <p:spPr>
          <a:xfrm>
            <a:off x="8458200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1" name="Shape 169"/>
          <p:cNvSpPr/>
          <p:nvPr/>
        </p:nvSpPr>
        <p:spPr>
          <a:xfrm>
            <a:off x="8577072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2" name="Shape 170"/>
          <p:cNvSpPr/>
          <p:nvPr/>
        </p:nvSpPr>
        <p:spPr>
          <a:xfrm>
            <a:off x="8695944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3" name="Shape 171"/>
          <p:cNvSpPr/>
          <p:nvPr/>
        </p:nvSpPr>
        <p:spPr>
          <a:xfrm>
            <a:off x="8814816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4" name="Shape 172"/>
          <p:cNvSpPr/>
          <p:nvPr/>
        </p:nvSpPr>
        <p:spPr>
          <a:xfrm>
            <a:off x="8933688" y="245059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5" name="Shape 173"/>
          <p:cNvSpPr/>
          <p:nvPr/>
        </p:nvSpPr>
        <p:spPr>
          <a:xfrm>
            <a:off x="7863840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6" name="Shape 174"/>
          <p:cNvSpPr/>
          <p:nvPr/>
        </p:nvSpPr>
        <p:spPr>
          <a:xfrm>
            <a:off x="7982712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7" name="Shape 175"/>
          <p:cNvSpPr/>
          <p:nvPr/>
        </p:nvSpPr>
        <p:spPr>
          <a:xfrm>
            <a:off x="8101584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8" name="Shape 176"/>
          <p:cNvSpPr/>
          <p:nvPr/>
        </p:nvSpPr>
        <p:spPr>
          <a:xfrm>
            <a:off x="8220456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9" name="Shape 177"/>
          <p:cNvSpPr/>
          <p:nvPr/>
        </p:nvSpPr>
        <p:spPr>
          <a:xfrm>
            <a:off x="8339328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0" name="Shape 178"/>
          <p:cNvSpPr/>
          <p:nvPr/>
        </p:nvSpPr>
        <p:spPr>
          <a:xfrm>
            <a:off x="8458200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1" name="Shape 179"/>
          <p:cNvSpPr/>
          <p:nvPr/>
        </p:nvSpPr>
        <p:spPr>
          <a:xfrm>
            <a:off x="8577072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2" name="Shape 180"/>
          <p:cNvSpPr/>
          <p:nvPr/>
        </p:nvSpPr>
        <p:spPr>
          <a:xfrm>
            <a:off x="8695944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3" name="Shape 181"/>
          <p:cNvSpPr/>
          <p:nvPr/>
        </p:nvSpPr>
        <p:spPr>
          <a:xfrm>
            <a:off x="8814816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4" name="Shape 182"/>
          <p:cNvSpPr/>
          <p:nvPr/>
        </p:nvSpPr>
        <p:spPr>
          <a:xfrm>
            <a:off x="8933688" y="256946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5" name="Shape 183"/>
          <p:cNvSpPr/>
          <p:nvPr/>
        </p:nvSpPr>
        <p:spPr>
          <a:xfrm>
            <a:off x="7863840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6" name="Shape 184"/>
          <p:cNvSpPr/>
          <p:nvPr/>
        </p:nvSpPr>
        <p:spPr>
          <a:xfrm>
            <a:off x="7982712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7" name="Shape 185"/>
          <p:cNvSpPr/>
          <p:nvPr/>
        </p:nvSpPr>
        <p:spPr>
          <a:xfrm>
            <a:off x="8101584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8" name="Shape 186"/>
          <p:cNvSpPr/>
          <p:nvPr/>
        </p:nvSpPr>
        <p:spPr>
          <a:xfrm>
            <a:off x="8220456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9" name="Shape 187"/>
          <p:cNvSpPr/>
          <p:nvPr/>
        </p:nvSpPr>
        <p:spPr>
          <a:xfrm>
            <a:off x="8339328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0" name="Shape 188"/>
          <p:cNvSpPr/>
          <p:nvPr/>
        </p:nvSpPr>
        <p:spPr>
          <a:xfrm>
            <a:off x="8458200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1" name="Shape 189"/>
          <p:cNvSpPr/>
          <p:nvPr/>
        </p:nvSpPr>
        <p:spPr>
          <a:xfrm>
            <a:off x="8577072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2" name="Shape 190"/>
          <p:cNvSpPr/>
          <p:nvPr/>
        </p:nvSpPr>
        <p:spPr>
          <a:xfrm>
            <a:off x="8695944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3" name="Shape 191"/>
          <p:cNvSpPr/>
          <p:nvPr/>
        </p:nvSpPr>
        <p:spPr>
          <a:xfrm>
            <a:off x="8814816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4" name="Shape 192"/>
          <p:cNvSpPr/>
          <p:nvPr/>
        </p:nvSpPr>
        <p:spPr>
          <a:xfrm>
            <a:off x="8933688" y="268833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5" name="Shape 193"/>
          <p:cNvSpPr/>
          <p:nvPr/>
        </p:nvSpPr>
        <p:spPr>
          <a:xfrm>
            <a:off x="7863840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6" name="Shape 194"/>
          <p:cNvSpPr/>
          <p:nvPr/>
        </p:nvSpPr>
        <p:spPr>
          <a:xfrm>
            <a:off x="7982712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7" name="Shape 195"/>
          <p:cNvSpPr/>
          <p:nvPr/>
        </p:nvSpPr>
        <p:spPr>
          <a:xfrm>
            <a:off x="8101584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8" name="Shape 196"/>
          <p:cNvSpPr/>
          <p:nvPr/>
        </p:nvSpPr>
        <p:spPr>
          <a:xfrm>
            <a:off x="8220456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9" name="Shape 197"/>
          <p:cNvSpPr/>
          <p:nvPr/>
        </p:nvSpPr>
        <p:spPr>
          <a:xfrm>
            <a:off x="8339328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0" name="Shape 198"/>
          <p:cNvSpPr/>
          <p:nvPr/>
        </p:nvSpPr>
        <p:spPr>
          <a:xfrm>
            <a:off x="8458200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1" name="Shape 199"/>
          <p:cNvSpPr/>
          <p:nvPr/>
        </p:nvSpPr>
        <p:spPr>
          <a:xfrm>
            <a:off x="8577072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2" name="Shape 200"/>
          <p:cNvSpPr/>
          <p:nvPr/>
        </p:nvSpPr>
        <p:spPr>
          <a:xfrm>
            <a:off x="8695944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3" name="Shape 201"/>
          <p:cNvSpPr/>
          <p:nvPr/>
        </p:nvSpPr>
        <p:spPr>
          <a:xfrm>
            <a:off x="8814816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4" name="Shape 202"/>
          <p:cNvSpPr/>
          <p:nvPr/>
        </p:nvSpPr>
        <p:spPr>
          <a:xfrm>
            <a:off x="8933688" y="280720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5" name="Shape 203"/>
          <p:cNvSpPr/>
          <p:nvPr/>
        </p:nvSpPr>
        <p:spPr>
          <a:xfrm>
            <a:off x="7863840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6" name="Shape 204"/>
          <p:cNvSpPr/>
          <p:nvPr/>
        </p:nvSpPr>
        <p:spPr>
          <a:xfrm>
            <a:off x="7982712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7" name="Shape 205"/>
          <p:cNvSpPr/>
          <p:nvPr/>
        </p:nvSpPr>
        <p:spPr>
          <a:xfrm>
            <a:off x="8101584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8" name="Shape 206"/>
          <p:cNvSpPr/>
          <p:nvPr/>
        </p:nvSpPr>
        <p:spPr>
          <a:xfrm>
            <a:off x="8220456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9" name="Shape 207"/>
          <p:cNvSpPr/>
          <p:nvPr/>
        </p:nvSpPr>
        <p:spPr>
          <a:xfrm>
            <a:off x="8339328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0" name="Shape 208"/>
          <p:cNvSpPr/>
          <p:nvPr/>
        </p:nvSpPr>
        <p:spPr>
          <a:xfrm>
            <a:off x="8458200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1" name="Shape 209"/>
          <p:cNvSpPr/>
          <p:nvPr/>
        </p:nvSpPr>
        <p:spPr>
          <a:xfrm>
            <a:off x="8577072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2" name="Shape 210"/>
          <p:cNvSpPr/>
          <p:nvPr/>
        </p:nvSpPr>
        <p:spPr>
          <a:xfrm>
            <a:off x="8695944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3" name="Shape 211"/>
          <p:cNvSpPr/>
          <p:nvPr/>
        </p:nvSpPr>
        <p:spPr>
          <a:xfrm>
            <a:off x="8814816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4" name="Shape 212"/>
          <p:cNvSpPr/>
          <p:nvPr/>
        </p:nvSpPr>
        <p:spPr>
          <a:xfrm>
            <a:off x="8933688" y="292608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5" name="Shape 213"/>
          <p:cNvSpPr/>
          <p:nvPr/>
        </p:nvSpPr>
        <p:spPr>
          <a:xfrm>
            <a:off x="7863840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6" name="Shape 214"/>
          <p:cNvSpPr/>
          <p:nvPr/>
        </p:nvSpPr>
        <p:spPr>
          <a:xfrm>
            <a:off x="7982712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7" name="Shape 215"/>
          <p:cNvSpPr/>
          <p:nvPr/>
        </p:nvSpPr>
        <p:spPr>
          <a:xfrm>
            <a:off x="8101584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8" name="Shape 216"/>
          <p:cNvSpPr/>
          <p:nvPr/>
        </p:nvSpPr>
        <p:spPr>
          <a:xfrm>
            <a:off x="8220456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9" name="Shape 217"/>
          <p:cNvSpPr/>
          <p:nvPr/>
        </p:nvSpPr>
        <p:spPr>
          <a:xfrm>
            <a:off x="8339328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0" name="Shape 218"/>
          <p:cNvSpPr/>
          <p:nvPr/>
        </p:nvSpPr>
        <p:spPr>
          <a:xfrm>
            <a:off x="8458200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1" name="Shape 219"/>
          <p:cNvSpPr/>
          <p:nvPr/>
        </p:nvSpPr>
        <p:spPr>
          <a:xfrm>
            <a:off x="8577072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2" name="Shape 220"/>
          <p:cNvSpPr/>
          <p:nvPr/>
        </p:nvSpPr>
        <p:spPr>
          <a:xfrm>
            <a:off x="8695944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3" name="Shape 221"/>
          <p:cNvSpPr/>
          <p:nvPr/>
        </p:nvSpPr>
        <p:spPr>
          <a:xfrm>
            <a:off x="8814816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4" name="Shape 222"/>
          <p:cNvSpPr/>
          <p:nvPr/>
        </p:nvSpPr>
        <p:spPr>
          <a:xfrm>
            <a:off x="8933688" y="3044952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5" name="Shape 223"/>
          <p:cNvSpPr/>
          <p:nvPr/>
        </p:nvSpPr>
        <p:spPr>
          <a:xfrm>
            <a:off x="7863840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6" name="Shape 224"/>
          <p:cNvSpPr/>
          <p:nvPr/>
        </p:nvSpPr>
        <p:spPr>
          <a:xfrm>
            <a:off x="7982712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7" name="Shape 225"/>
          <p:cNvSpPr/>
          <p:nvPr/>
        </p:nvSpPr>
        <p:spPr>
          <a:xfrm>
            <a:off x="8101584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8" name="Shape 226"/>
          <p:cNvSpPr/>
          <p:nvPr/>
        </p:nvSpPr>
        <p:spPr>
          <a:xfrm>
            <a:off x="8220456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9" name="Shape 227"/>
          <p:cNvSpPr/>
          <p:nvPr/>
        </p:nvSpPr>
        <p:spPr>
          <a:xfrm>
            <a:off x="8339328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0" name="Shape 228"/>
          <p:cNvSpPr/>
          <p:nvPr/>
        </p:nvSpPr>
        <p:spPr>
          <a:xfrm>
            <a:off x="8458200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1" name="Shape 229"/>
          <p:cNvSpPr/>
          <p:nvPr/>
        </p:nvSpPr>
        <p:spPr>
          <a:xfrm>
            <a:off x="8577072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2" name="Shape 230"/>
          <p:cNvSpPr/>
          <p:nvPr/>
        </p:nvSpPr>
        <p:spPr>
          <a:xfrm>
            <a:off x="8695944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3" name="Shape 231"/>
          <p:cNvSpPr/>
          <p:nvPr/>
        </p:nvSpPr>
        <p:spPr>
          <a:xfrm>
            <a:off x="8814816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4" name="Shape 232"/>
          <p:cNvSpPr/>
          <p:nvPr/>
        </p:nvSpPr>
        <p:spPr>
          <a:xfrm>
            <a:off x="8933688" y="316382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5" name="Shape 233"/>
          <p:cNvSpPr/>
          <p:nvPr/>
        </p:nvSpPr>
        <p:spPr>
          <a:xfrm>
            <a:off x="7863840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6" name="Shape 234"/>
          <p:cNvSpPr/>
          <p:nvPr/>
        </p:nvSpPr>
        <p:spPr>
          <a:xfrm>
            <a:off x="7982712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7" name="Shape 235"/>
          <p:cNvSpPr/>
          <p:nvPr/>
        </p:nvSpPr>
        <p:spPr>
          <a:xfrm>
            <a:off x="8101584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8" name="Shape 236"/>
          <p:cNvSpPr/>
          <p:nvPr/>
        </p:nvSpPr>
        <p:spPr>
          <a:xfrm>
            <a:off x="8220456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9" name="Shape 237"/>
          <p:cNvSpPr/>
          <p:nvPr/>
        </p:nvSpPr>
        <p:spPr>
          <a:xfrm>
            <a:off x="8339328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0" name="Shape 238"/>
          <p:cNvSpPr/>
          <p:nvPr/>
        </p:nvSpPr>
        <p:spPr>
          <a:xfrm>
            <a:off x="8458200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1" name="Shape 239"/>
          <p:cNvSpPr/>
          <p:nvPr/>
        </p:nvSpPr>
        <p:spPr>
          <a:xfrm>
            <a:off x="8577072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2" name="Shape 240"/>
          <p:cNvSpPr/>
          <p:nvPr/>
        </p:nvSpPr>
        <p:spPr>
          <a:xfrm>
            <a:off x="8695944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3" name="Shape 241"/>
          <p:cNvSpPr/>
          <p:nvPr/>
        </p:nvSpPr>
        <p:spPr>
          <a:xfrm>
            <a:off x="8814816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4" name="Shape 242"/>
          <p:cNvSpPr/>
          <p:nvPr/>
        </p:nvSpPr>
        <p:spPr>
          <a:xfrm>
            <a:off x="8933688" y="328269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5" name="Text 243"/>
          <p:cNvSpPr/>
          <p:nvPr/>
        </p:nvSpPr>
        <p:spPr>
          <a:xfrm>
            <a:off x="640080" y="64008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8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 YOU</a:t>
            </a:r>
            <a:endParaRPr lang="en-US" sz="1400" dirty="0"/>
          </a:p>
        </p:txBody>
      </p:sp>
      <p:sp>
        <p:nvSpPr>
          <p:cNvPr id="246" name="Text 244"/>
          <p:cNvSpPr/>
          <p:nvPr/>
        </p:nvSpPr>
        <p:spPr>
          <a:xfrm>
            <a:off x="640080" y="109728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0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Light, redesigned —</a:t>
            </a:r>
            <a:endParaRPr lang="en-US" sz="5000" dirty="0"/>
          </a:p>
        </p:txBody>
      </p:sp>
      <p:sp>
        <p:nvSpPr>
          <p:cNvPr id="247" name="Text 245"/>
          <p:cNvSpPr/>
          <p:nvPr/>
        </p:nvSpPr>
        <p:spPr>
          <a:xfrm>
            <a:off x="640080" y="182880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tuned to listen for </a:t>
            </a:r>
            <a:r>
              <a:rPr lang="en-US" sz="3200" b="1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earliest whispers of disease.</a:t>
            </a:r>
            <a:endParaRPr lang="en-US" sz="3200" dirty="0"/>
          </a:p>
        </p:txBody>
      </p:sp>
      <p:sp>
        <p:nvSpPr>
          <p:cNvPr id="248" name="Shape 246"/>
          <p:cNvSpPr/>
          <p:nvPr/>
        </p:nvSpPr>
        <p:spPr>
          <a:xfrm>
            <a:off x="457200" y="3200400"/>
            <a:ext cx="237744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9" name="Shape 247"/>
          <p:cNvSpPr/>
          <p:nvPr/>
        </p:nvSpPr>
        <p:spPr>
          <a:xfrm>
            <a:off x="457200" y="3200400"/>
            <a:ext cx="237744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0" name="Text 248"/>
          <p:cNvSpPr/>
          <p:nvPr/>
        </p:nvSpPr>
        <p:spPr>
          <a:xfrm>
            <a:off x="640080" y="33375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</a:t>
            </a:r>
            <a:endParaRPr lang="en-US" sz="1000" dirty="0"/>
          </a:p>
        </p:txBody>
      </p:sp>
      <p:sp>
        <p:nvSpPr>
          <p:cNvPr id="251" name="Text 249"/>
          <p:cNvSpPr/>
          <p:nvPr/>
        </p:nvSpPr>
        <p:spPr>
          <a:xfrm>
            <a:off x="640080" y="3611880"/>
            <a:ext cx="2011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Geometry, not chemistry, is the new control knob in optics.</a:t>
            </a:r>
            <a:endParaRPr lang="en-US" sz="1200" dirty="0"/>
          </a:p>
        </p:txBody>
      </p:sp>
      <p:sp>
        <p:nvSpPr>
          <p:cNvPr id="252" name="Shape 250"/>
          <p:cNvSpPr/>
          <p:nvPr/>
        </p:nvSpPr>
        <p:spPr>
          <a:xfrm>
            <a:off x="3383280" y="3200400"/>
            <a:ext cx="237744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3" name="Shape 251"/>
          <p:cNvSpPr/>
          <p:nvPr/>
        </p:nvSpPr>
        <p:spPr>
          <a:xfrm>
            <a:off x="3383280" y="3200400"/>
            <a:ext cx="2377440" cy="54864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4" name="Text 252"/>
          <p:cNvSpPr/>
          <p:nvPr/>
        </p:nvSpPr>
        <p:spPr>
          <a:xfrm>
            <a:off x="3566160" y="33375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INSPIRATION</a:t>
            </a:r>
            <a:endParaRPr lang="en-US" sz="1000" dirty="0"/>
          </a:p>
        </p:txBody>
      </p:sp>
      <p:sp>
        <p:nvSpPr>
          <p:cNvPr id="255" name="Text 253"/>
          <p:cNvSpPr/>
          <p:nvPr/>
        </p:nvSpPr>
        <p:spPr>
          <a:xfrm>
            <a:off x="3566160" y="3611880"/>
            <a:ext cx="2011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Butterflies, peacocks, and opals showed what's possible — at room temperature.</a:t>
            </a:r>
            <a:endParaRPr lang="en-US" sz="1200" dirty="0"/>
          </a:p>
        </p:txBody>
      </p:sp>
      <p:sp>
        <p:nvSpPr>
          <p:cNvPr id="256" name="Shape 254"/>
          <p:cNvSpPr/>
          <p:nvPr/>
        </p:nvSpPr>
        <p:spPr>
          <a:xfrm>
            <a:off x="6309360" y="3200400"/>
            <a:ext cx="2377440" cy="146304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7" name="Shape 255"/>
          <p:cNvSpPr/>
          <p:nvPr/>
        </p:nvSpPr>
        <p:spPr>
          <a:xfrm>
            <a:off x="6309360" y="3200400"/>
            <a:ext cx="237744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8" name="Text 256"/>
          <p:cNvSpPr/>
          <p:nvPr/>
        </p:nvSpPr>
        <p:spPr>
          <a:xfrm>
            <a:off x="6492240" y="33375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4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</a:t>
            </a:r>
            <a:endParaRPr lang="en-US" sz="1000" dirty="0"/>
          </a:p>
        </p:txBody>
      </p:sp>
      <p:sp>
        <p:nvSpPr>
          <p:cNvPr id="259" name="Text 257"/>
          <p:cNvSpPr/>
          <p:nvPr/>
        </p:nvSpPr>
        <p:spPr>
          <a:xfrm>
            <a:off x="6492240" y="3611880"/>
            <a:ext cx="20116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Femtomolar biosensors put cancer detection within reach of a flat chip.</a:t>
            </a:r>
            <a:endParaRPr lang="en-US" sz="1200" dirty="0"/>
          </a:p>
        </p:txBody>
      </p:sp>
      <p:sp>
        <p:nvSpPr>
          <p:cNvPr id="260" name="Text 258"/>
          <p:cNvSpPr/>
          <p:nvPr/>
        </p:nvSpPr>
        <p:spPr>
          <a:xfrm>
            <a:off x="457200" y="48463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feisal kroushawi  •  Metamaterial sensors for early cancer detection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/  DEFINITION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a metamaterial?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Materials whose optical behavior comes from how they're shaped, not what they're made of.</a:t>
            </a:r>
            <a:endParaRPr lang="en-US" sz="1800" dirty="0"/>
          </a:p>
        </p:txBody>
      </p:sp>
      <p:sp>
        <p:nvSpPr>
          <p:cNvPr id="46" name="Shape 44"/>
          <p:cNvSpPr/>
          <p:nvPr/>
        </p:nvSpPr>
        <p:spPr>
          <a:xfrm>
            <a:off x="457200" y="1874520"/>
            <a:ext cx="4114800" cy="269748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874520"/>
            <a:ext cx="73152" cy="2697480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685800" y="2011680"/>
            <a:ext cx="457200" cy="45720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093976"/>
            <a:ext cx="292608" cy="292608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280160" y="205740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Structure, not chemistry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685800" y="2606040"/>
            <a:ext cx="3749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3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metamaterial is built from sub-wavelength building blocks — </a:t>
            </a:r>
            <a:r>
              <a:rPr lang="en-US" sz="13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meta-atoms</a:t>
            </a:r>
            <a:r>
              <a:rPr lang="en-US" sz="13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packed in a precise pattern. Each block is far smaller than the wavelength of light, so the wave can't see them individually. It just feels an </a:t>
            </a: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averaged effective response</a:t>
            </a:r>
            <a:r>
              <a:rPr lang="en-US" sz="13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permittivity ε, permeability μ, refractive index n.</a:t>
            </a:r>
            <a:endParaRPr lang="en-US" sz="1300" dirty="0"/>
          </a:p>
        </p:txBody>
      </p:sp>
      <p:sp>
        <p:nvSpPr>
          <p:cNvPr id="52" name="Text 49"/>
          <p:cNvSpPr/>
          <p:nvPr/>
        </p:nvSpPr>
        <p:spPr>
          <a:xfrm>
            <a:off x="685800" y="406908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atoms, new optics — by changing the pattern, the same silicon can act like a lens, a mirror, an absorber, or a hologram.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4754880" y="1874520"/>
            <a:ext cx="3931920" cy="269748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4754880" y="1874520"/>
            <a:ext cx="73152" cy="269748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Text 52"/>
          <p:cNvSpPr/>
          <p:nvPr/>
        </p:nvSpPr>
        <p:spPr>
          <a:xfrm>
            <a:off x="4937760" y="196596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flavors</a:t>
            </a:r>
            <a:endParaRPr lang="en-US" sz="1400" dirty="0"/>
          </a:p>
        </p:txBody>
      </p:sp>
      <p:sp>
        <p:nvSpPr>
          <p:cNvPr id="56" name="Shape 53"/>
          <p:cNvSpPr/>
          <p:nvPr/>
        </p:nvSpPr>
        <p:spPr>
          <a:xfrm>
            <a:off x="4937760" y="2377440"/>
            <a:ext cx="411480" cy="41148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826" y="2451506"/>
            <a:ext cx="263347" cy="263347"/>
          </a:xfrm>
          <a:prstGeom prst="rect">
            <a:avLst/>
          </a:prstGeom>
        </p:spPr>
      </p:pic>
      <p:sp>
        <p:nvSpPr>
          <p:cNvPr id="58" name="Text 54"/>
          <p:cNvSpPr/>
          <p:nvPr/>
        </p:nvSpPr>
        <p:spPr>
          <a:xfrm>
            <a:off x="5440680" y="237744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metamaterial</a:t>
            </a:r>
            <a:endParaRPr lang="en-US" sz="1300" dirty="0"/>
          </a:p>
        </p:txBody>
      </p:sp>
      <p:sp>
        <p:nvSpPr>
          <p:cNvPr id="59" name="Text 55"/>
          <p:cNvSpPr/>
          <p:nvPr/>
        </p:nvSpPr>
        <p:spPr>
          <a:xfrm>
            <a:off x="5440680" y="265176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Bulk, volumetric — strongest exotic effects (e.g. negative index) but lossy and hard to fabricate.</a:t>
            </a:r>
            <a:endParaRPr lang="en-US" sz="1100" dirty="0"/>
          </a:p>
        </p:txBody>
      </p:sp>
      <p:sp>
        <p:nvSpPr>
          <p:cNvPr id="60" name="Shape 56"/>
          <p:cNvSpPr/>
          <p:nvPr/>
        </p:nvSpPr>
        <p:spPr>
          <a:xfrm>
            <a:off x="4937760" y="3383280"/>
            <a:ext cx="411480" cy="41148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826" y="3457346"/>
            <a:ext cx="263347" cy="263347"/>
          </a:xfrm>
          <a:prstGeom prst="rect">
            <a:avLst/>
          </a:prstGeom>
        </p:spPr>
      </p:pic>
      <p:sp>
        <p:nvSpPr>
          <p:cNvPr id="62" name="Text 57"/>
          <p:cNvSpPr/>
          <p:nvPr/>
        </p:nvSpPr>
        <p:spPr>
          <a:xfrm>
            <a:off x="5440680" y="3383280"/>
            <a:ext cx="3017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2D metasurface</a:t>
            </a:r>
            <a:endParaRPr lang="en-US" sz="1300" dirty="0"/>
          </a:p>
        </p:txBody>
      </p:sp>
      <p:sp>
        <p:nvSpPr>
          <p:cNvPr id="63" name="Text 58"/>
          <p:cNvSpPr/>
          <p:nvPr/>
        </p:nvSpPr>
        <p:spPr>
          <a:xfrm>
            <a:off x="5440680" y="365760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Thinner than the wavelength — lower loss, easier to make, integrates into chips. The ones reshaping optics today.</a:t>
            </a:r>
            <a:endParaRPr lang="en-US" sz="1100" dirty="0"/>
          </a:p>
        </p:txBody>
      </p:sp>
      <p:sp>
        <p:nvSpPr>
          <p:cNvPr id="64" name="Text 59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18</a:t>
            </a:r>
            <a:endParaRPr lang="en-US" sz="900" dirty="0"/>
          </a:p>
        </p:txBody>
      </p:sp>
      <p:sp>
        <p:nvSpPr>
          <p:cNvPr id="65" name="Shape 60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/  STRUCTURAL COLOR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Nature got there first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of the world's most vivid colors aren't pigments — they're nano-architecture.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237744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594360" y="1828800"/>
            <a:ext cx="548640" cy="54864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15" y="1927555"/>
            <a:ext cx="351130" cy="351130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23444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Morpho butterfly</a:t>
            </a:r>
            <a:endParaRPr lang="en-US" sz="1400" dirty="0"/>
          </a:p>
        </p:txBody>
      </p:sp>
      <p:sp>
        <p:nvSpPr>
          <p:cNvPr id="51" name="Text 48"/>
          <p:cNvSpPr/>
          <p:nvPr/>
        </p:nvSpPr>
        <p:spPr>
          <a:xfrm>
            <a:off x="123444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thin-film interference</a:t>
            </a:r>
            <a:endParaRPr lang="en-US" sz="1000" dirty="0"/>
          </a:p>
        </p:txBody>
      </p:sp>
      <p:sp>
        <p:nvSpPr>
          <p:cNvPr id="52" name="Text 49"/>
          <p:cNvSpPr/>
          <p:nvPr/>
        </p:nvSpPr>
        <p:spPr>
          <a:xfrm>
            <a:off x="62179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Tree-like ridges on each scale (~200 nm spacing) act as a tiny stack of reflectors. Blue waves combine constructively; the rest cancel. Result: brilliant iridescent blue from a brown-pigmented wing.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338328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3383280" y="1691640"/>
            <a:ext cx="237744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2"/>
          <p:cNvSpPr/>
          <p:nvPr/>
        </p:nvSpPr>
        <p:spPr>
          <a:xfrm>
            <a:off x="3520440" y="1828800"/>
            <a:ext cx="548640" cy="54864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195" y="1927555"/>
            <a:ext cx="351130" cy="351130"/>
          </a:xfrm>
          <a:prstGeom prst="rect">
            <a:avLst/>
          </a:prstGeom>
        </p:spPr>
      </p:pic>
      <p:sp>
        <p:nvSpPr>
          <p:cNvPr id="57" name="Text 53"/>
          <p:cNvSpPr/>
          <p:nvPr/>
        </p:nvSpPr>
        <p:spPr>
          <a:xfrm>
            <a:off x="416052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Peacock feather</a:t>
            </a:r>
            <a:endParaRPr lang="en-US" sz="1400" dirty="0"/>
          </a:p>
        </p:txBody>
      </p:sp>
      <p:sp>
        <p:nvSpPr>
          <p:cNvPr id="58" name="Text 54"/>
          <p:cNvSpPr/>
          <p:nvPr/>
        </p:nvSpPr>
        <p:spPr>
          <a:xfrm>
            <a:off x="416052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2D photonic crystal</a:t>
            </a:r>
            <a:endParaRPr lang="en-US" sz="1000" dirty="0"/>
          </a:p>
        </p:txBody>
      </p:sp>
      <p:sp>
        <p:nvSpPr>
          <p:cNvPr id="59" name="Text 55"/>
          <p:cNvSpPr/>
          <p:nvPr/>
        </p:nvSpPr>
        <p:spPr>
          <a:xfrm>
            <a:off x="354787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Rods of melanin (~120 nm Ø) sit in a perfectly periodic lattice inside keratin. The lattice picks one wavelength to scatter strongly — green, blue, gold — depending on its spacing.</a:t>
            </a:r>
            <a:endParaRPr lang="en-US" sz="1100" dirty="0"/>
          </a:p>
        </p:txBody>
      </p:sp>
      <p:sp>
        <p:nvSpPr>
          <p:cNvPr id="60" name="Shape 56"/>
          <p:cNvSpPr/>
          <p:nvPr/>
        </p:nvSpPr>
        <p:spPr>
          <a:xfrm>
            <a:off x="630936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7"/>
          <p:cNvSpPr/>
          <p:nvPr/>
        </p:nvSpPr>
        <p:spPr>
          <a:xfrm>
            <a:off x="6309360" y="1691640"/>
            <a:ext cx="237744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58"/>
          <p:cNvSpPr/>
          <p:nvPr/>
        </p:nvSpPr>
        <p:spPr>
          <a:xfrm>
            <a:off x="6446520" y="1828800"/>
            <a:ext cx="548640" cy="54864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275" y="1927555"/>
            <a:ext cx="351130" cy="351130"/>
          </a:xfrm>
          <a:prstGeom prst="rect">
            <a:avLst/>
          </a:prstGeom>
        </p:spPr>
      </p:pic>
      <p:sp>
        <p:nvSpPr>
          <p:cNvPr id="64" name="Text 59"/>
          <p:cNvSpPr/>
          <p:nvPr/>
        </p:nvSpPr>
        <p:spPr>
          <a:xfrm>
            <a:off x="708660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Opal</a:t>
            </a:r>
            <a:endParaRPr lang="en-US" sz="1400" dirty="0"/>
          </a:p>
        </p:txBody>
      </p:sp>
      <p:sp>
        <p:nvSpPr>
          <p:cNvPr id="65" name="Text 60"/>
          <p:cNvSpPr/>
          <p:nvPr/>
        </p:nvSpPr>
        <p:spPr>
          <a:xfrm>
            <a:off x="708660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photonic crystal</a:t>
            </a:r>
            <a:endParaRPr lang="en-US" sz="1000" dirty="0"/>
          </a:p>
        </p:txBody>
      </p:sp>
      <p:sp>
        <p:nvSpPr>
          <p:cNvPr id="66" name="Text 61"/>
          <p:cNvSpPr/>
          <p:nvPr/>
        </p:nvSpPr>
        <p:spPr>
          <a:xfrm>
            <a:off x="647395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Stacks of silica spheres (150–300 nm Ø) close-packed like billiard balls. Bragg diffraction off the lattice planes paints the play-of-color you see when the stone is tilted.</a:t>
            </a:r>
            <a:endParaRPr lang="en-US" sz="1100" dirty="0"/>
          </a:p>
        </p:txBody>
      </p:sp>
      <p:sp>
        <p:nvSpPr>
          <p:cNvPr id="67" name="Text 62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Length scale of the magic: 100–300 nm — about 1/2000th the width of a human hair.</a:t>
            </a:r>
            <a:endParaRPr lang="en-US" sz="10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120" name="Morpho pho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1" name="Peacock phot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87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2" name="Opal phot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952" y="2468880"/>
            <a:ext cx="2057400" cy="987552"/>
          </a:xfrm>
          <a:prstGeom prst="roundRect">
            <a:avLst>
              <a:gd name="adj" fmla="val 6000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/  THE NANOSTRUCTURE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colour, magnified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very structures from the previous slide — now under the electron microscope.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237744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594360" y="1828800"/>
            <a:ext cx="548640" cy="54864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5" y="1927555"/>
            <a:ext cx="351130" cy="351130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23444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Morpho butterfly</a:t>
            </a:r>
            <a:endParaRPr lang="en-US" sz="1400" dirty="0"/>
          </a:p>
        </p:txBody>
      </p:sp>
      <p:sp>
        <p:nvSpPr>
          <p:cNvPr id="51" name="Text 48"/>
          <p:cNvSpPr/>
          <p:nvPr/>
        </p:nvSpPr>
        <p:spPr>
          <a:xfrm>
            <a:off x="123444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chitin–air multilayer</a:t>
            </a:r>
            <a:endParaRPr lang="en-US" sz="1000" dirty="0"/>
          </a:p>
        </p:txBody>
      </p:sp>
      <p:sp>
        <p:nvSpPr>
          <p:cNvPr id="52" name="Text 49"/>
          <p:cNvSpPr/>
          <p:nvPr/>
        </p:nvSpPr>
        <p:spPr>
          <a:xfrm>
            <a:off x="62179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of a Morpho cypris wing: parallel cuticle ridges form a multilayer (~510 nm chitin, ~120 nm air) that reflects intense blue.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338328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3383280" y="1691640"/>
            <a:ext cx="237744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2"/>
          <p:cNvSpPr/>
          <p:nvPr/>
        </p:nvSpPr>
        <p:spPr>
          <a:xfrm>
            <a:off x="3520440" y="1828800"/>
            <a:ext cx="548640" cy="54864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5" y="1927555"/>
            <a:ext cx="351130" cy="351130"/>
          </a:xfrm>
          <a:prstGeom prst="rect">
            <a:avLst/>
          </a:prstGeom>
        </p:spPr>
      </p:pic>
      <p:sp>
        <p:nvSpPr>
          <p:cNvPr id="57" name="Text 53"/>
          <p:cNvSpPr/>
          <p:nvPr/>
        </p:nvSpPr>
        <p:spPr>
          <a:xfrm>
            <a:off x="416052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Peacock feather</a:t>
            </a:r>
            <a:endParaRPr lang="en-US" sz="1400" dirty="0"/>
          </a:p>
        </p:txBody>
      </p:sp>
      <p:sp>
        <p:nvSpPr>
          <p:cNvPr id="58" name="Text 54"/>
          <p:cNvSpPr/>
          <p:nvPr/>
        </p:nvSpPr>
        <p:spPr>
          <a:xfrm>
            <a:off x="416052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melanin-rod barbules</a:t>
            </a:r>
            <a:endParaRPr lang="en-US" sz="1000" dirty="0"/>
          </a:p>
        </p:txBody>
      </p:sp>
      <p:sp>
        <p:nvSpPr>
          <p:cNvPr id="59" name="Text 55"/>
          <p:cNvSpPr/>
          <p:nvPr/>
        </p:nvSpPr>
        <p:spPr>
          <a:xfrm>
            <a:off x="354787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of Pavo cristatus barbules: each ridged segment packs a 2-D lattice of melanin rods (~140 nm spacing) that sets the colour.</a:t>
            </a:r>
            <a:endParaRPr lang="en-US" sz="1100" dirty="0"/>
          </a:p>
        </p:txBody>
      </p:sp>
      <p:sp>
        <p:nvSpPr>
          <p:cNvPr id="60" name="Shape 56"/>
          <p:cNvSpPr/>
          <p:nvPr/>
        </p:nvSpPr>
        <p:spPr>
          <a:xfrm>
            <a:off x="630936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7"/>
          <p:cNvSpPr/>
          <p:nvPr/>
        </p:nvSpPr>
        <p:spPr>
          <a:xfrm>
            <a:off x="6309360" y="1691640"/>
            <a:ext cx="237744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58"/>
          <p:cNvSpPr/>
          <p:nvPr/>
        </p:nvSpPr>
        <p:spPr>
          <a:xfrm>
            <a:off x="6446520" y="1828800"/>
            <a:ext cx="548640" cy="54864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75" y="1927555"/>
            <a:ext cx="351130" cy="351130"/>
          </a:xfrm>
          <a:prstGeom prst="rect">
            <a:avLst/>
          </a:prstGeom>
        </p:spPr>
      </p:pic>
      <p:sp>
        <p:nvSpPr>
          <p:cNvPr id="64" name="Text 59"/>
          <p:cNvSpPr/>
          <p:nvPr/>
        </p:nvSpPr>
        <p:spPr>
          <a:xfrm>
            <a:off x="708660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Opal</a:t>
            </a:r>
            <a:endParaRPr lang="en-US" sz="1400" dirty="0"/>
          </a:p>
        </p:txBody>
      </p:sp>
      <p:sp>
        <p:nvSpPr>
          <p:cNvPr id="65" name="Text 60"/>
          <p:cNvSpPr/>
          <p:nvPr/>
        </p:nvSpPr>
        <p:spPr>
          <a:xfrm>
            <a:off x="708660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~250 nm silica spheres</a:t>
            </a:r>
            <a:endParaRPr lang="en-US" sz="1000" dirty="0"/>
          </a:p>
        </p:txBody>
      </p:sp>
      <p:sp>
        <p:nvSpPr>
          <p:cNvPr id="66" name="Text 61"/>
          <p:cNvSpPr/>
          <p:nvPr/>
        </p:nvSpPr>
        <p:spPr>
          <a:xfrm>
            <a:off x="647395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of precious opal: sub-micron silica spheres packed in a lattice that Bragg-diffracts visible light into flashes of colour.</a:t>
            </a:r>
            <a:endParaRPr lang="en-US" sz="1100" dirty="0"/>
          </a:p>
        </p:txBody>
      </p:sp>
      <p:sp>
        <p:nvSpPr>
          <p:cNvPr id="67" name="Text 62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SEM: Morpho cypris — Barrera-Patiño et al. 2020 (CC BY 4.0);  Pavo cristatus — Oberholtzer &amp; Dushkina 2024</a:t>
            </a:r>
            <a:endParaRPr lang="en-US" sz="10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120" name="Morpho pho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1" name="Peacock phot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87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2" name="Opal phot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952" y="2468880"/>
            <a:ext cx="2057400" cy="987552"/>
          </a:xfrm>
          <a:prstGeom prst="roundRect">
            <a:avLst>
              <a:gd name="adj" fmla="val 6000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 /  META-ATOMS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nature to engineering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Nature stumbled on these patterns through evolution. We design them on purpose.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457200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73152" cy="3017520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685800" y="1828800"/>
            <a:ext cx="502920" cy="502920"/>
          </a:xfrm>
          <a:prstGeom prst="ellipse">
            <a:avLst/>
          </a:prstGeom>
          <a:solidFill>
            <a:srgbClr val="F5C518">
              <a:alpha val="20000"/>
            </a:srgbClr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6" y="1919326"/>
            <a:ext cx="321869" cy="321869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325880" y="1874520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meta-atom — a tiny optical pixel</a:t>
            </a:r>
            <a:endParaRPr lang="en-US" sz="1500" dirty="0"/>
          </a:p>
        </p:txBody>
      </p:sp>
      <p:sp>
        <p:nvSpPr>
          <p:cNvPr id="51" name="Text 48"/>
          <p:cNvSpPr/>
          <p:nvPr/>
        </p:nvSpPr>
        <p:spPr>
          <a:xfrm>
            <a:off x="685800" y="2423160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unit cell is a nanostructure (50–500 nm) that scatters light in a chosen way. By tuning its 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size, shape, orientation, and spacing</a:t>
            </a:r>
            <a:endParaRPr lang="en-US" sz="12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2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independently encode three knobs of the wave:</a:t>
            </a:r>
            <a:endParaRPr lang="en-US" sz="1200" dirty="0"/>
          </a:p>
        </p:txBody>
      </p:sp>
      <p:sp>
        <p:nvSpPr>
          <p:cNvPr id="52" name="Shape 49"/>
          <p:cNvSpPr/>
          <p:nvPr/>
        </p:nvSpPr>
        <p:spPr>
          <a:xfrm>
            <a:off x="685800" y="3474720"/>
            <a:ext cx="1280160" cy="868680"/>
          </a:xfrm>
          <a:prstGeom prst="roundRect">
            <a:avLst>
              <a:gd name="adj" fmla="val 6316"/>
            </a:avLst>
          </a:prstGeom>
          <a:solidFill>
            <a:srgbClr val="1F2D5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3" name="Text 50"/>
          <p:cNvSpPr/>
          <p:nvPr/>
        </p:nvSpPr>
        <p:spPr>
          <a:xfrm>
            <a:off x="685800" y="352044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</a:t>
            </a:r>
            <a:endParaRPr lang="en-US" sz="1000" dirty="0"/>
          </a:p>
        </p:txBody>
      </p:sp>
      <p:sp>
        <p:nvSpPr>
          <p:cNvPr id="54" name="Text 51"/>
          <p:cNvSpPr/>
          <p:nvPr/>
        </p:nvSpPr>
        <p:spPr>
          <a:xfrm>
            <a:off x="685800" y="384048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 → 2π delay</a:t>
            </a:r>
            <a:endParaRPr lang="en-US" sz="1000" dirty="0"/>
          </a:p>
        </p:txBody>
      </p:sp>
      <p:sp>
        <p:nvSpPr>
          <p:cNvPr id="55" name="Shape 52"/>
          <p:cNvSpPr/>
          <p:nvPr/>
        </p:nvSpPr>
        <p:spPr>
          <a:xfrm>
            <a:off x="2194560" y="3474720"/>
            <a:ext cx="1280160" cy="868680"/>
          </a:xfrm>
          <a:prstGeom prst="roundRect">
            <a:avLst>
              <a:gd name="adj" fmla="val 6316"/>
            </a:avLst>
          </a:prstGeom>
          <a:solidFill>
            <a:srgbClr val="1F2D5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Text 53"/>
          <p:cNvSpPr/>
          <p:nvPr/>
        </p:nvSpPr>
        <p:spPr>
          <a:xfrm>
            <a:off x="2194560" y="352044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AMPLITUDE</a:t>
            </a:r>
            <a:endParaRPr lang="en-US" sz="1000" dirty="0"/>
          </a:p>
        </p:txBody>
      </p:sp>
      <p:sp>
        <p:nvSpPr>
          <p:cNvPr id="57" name="Text 54"/>
          <p:cNvSpPr/>
          <p:nvPr/>
        </p:nvSpPr>
        <p:spPr>
          <a:xfrm>
            <a:off x="2194560" y="384048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scatter strength</a:t>
            </a:r>
            <a:endParaRPr lang="en-US" sz="1000" dirty="0"/>
          </a:p>
        </p:txBody>
      </p:sp>
      <p:sp>
        <p:nvSpPr>
          <p:cNvPr id="58" name="Shape 55"/>
          <p:cNvSpPr/>
          <p:nvPr/>
        </p:nvSpPr>
        <p:spPr>
          <a:xfrm>
            <a:off x="3703320" y="3474720"/>
            <a:ext cx="1280160" cy="868680"/>
          </a:xfrm>
          <a:prstGeom prst="roundRect">
            <a:avLst>
              <a:gd name="adj" fmla="val 6316"/>
            </a:avLst>
          </a:prstGeom>
          <a:solidFill>
            <a:srgbClr val="1F2D54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9" name="Text 56"/>
          <p:cNvSpPr/>
          <p:nvPr/>
        </p:nvSpPr>
        <p:spPr>
          <a:xfrm>
            <a:off x="3703320" y="352044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POLARIZATION</a:t>
            </a:r>
            <a:endParaRPr lang="en-US" sz="1000" dirty="0"/>
          </a:p>
        </p:txBody>
      </p:sp>
      <p:sp>
        <p:nvSpPr>
          <p:cNvPr id="60" name="Text 57"/>
          <p:cNvSpPr/>
          <p:nvPr/>
        </p:nvSpPr>
        <p:spPr>
          <a:xfrm>
            <a:off x="3703320" y="384048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rotate / convert</a:t>
            </a:r>
            <a:endParaRPr lang="en-US" sz="1000" dirty="0"/>
          </a:p>
        </p:txBody>
      </p:sp>
      <p:sp>
        <p:nvSpPr>
          <p:cNvPr id="61" name="Shape 58"/>
          <p:cNvSpPr/>
          <p:nvPr/>
        </p:nvSpPr>
        <p:spPr>
          <a:xfrm>
            <a:off x="5212080" y="1691640"/>
            <a:ext cx="347472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Text 59"/>
          <p:cNvSpPr/>
          <p:nvPr/>
        </p:nvSpPr>
        <p:spPr>
          <a:xfrm>
            <a:off x="5212080" y="1783080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Pillar grows  →  phase grows</a:t>
            </a:r>
            <a:endParaRPr lang="en-US" sz="1100" dirty="0"/>
          </a:p>
        </p:txBody>
      </p:sp>
      <p:sp>
        <p:nvSpPr>
          <p:cNvPr id="63" name="Shape 60"/>
          <p:cNvSpPr/>
          <p:nvPr/>
        </p:nvSpPr>
        <p:spPr>
          <a:xfrm>
            <a:off x="5440680" y="4069080"/>
            <a:ext cx="204826" cy="228600"/>
          </a:xfrm>
          <a:prstGeom prst="roundRect">
            <a:avLst>
              <a:gd name="adj" fmla="val 17857"/>
            </a:avLst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Shape 61"/>
          <p:cNvSpPr/>
          <p:nvPr/>
        </p:nvSpPr>
        <p:spPr>
          <a:xfrm>
            <a:off x="5733288" y="3913632"/>
            <a:ext cx="204826" cy="384048"/>
          </a:xfrm>
          <a:prstGeom prst="roundRect">
            <a:avLst>
              <a:gd name="adj" fmla="val 17857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2"/>
          <p:cNvSpPr/>
          <p:nvPr/>
        </p:nvSpPr>
        <p:spPr>
          <a:xfrm>
            <a:off x="6025896" y="3758184"/>
            <a:ext cx="204826" cy="539496"/>
          </a:xfrm>
          <a:prstGeom prst="roundRect">
            <a:avLst>
              <a:gd name="adj" fmla="val 17857"/>
            </a:avLst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3"/>
          <p:cNvSpPr/>
          <p:nvPr/>
        </p:nvSpPr>
        <p:spPr>
          <a:xfrm>
            <a:off x="6318504" y="3602736"/>
            <a:ext cx="204826" cy="694944"/>
          </a:xfrm>
          <a:prstGeom prst="roundRect">
            <a:avLst>
              <a:gd name="adj" fmla="val 17857"/>
            </a:avLst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7" name="Shape 64"/>
          <p:cNvSpPr/>
          <p:nvPr/>
        </p:nvSpPr>
        <p:spPr>
          <a:xfrm>
            <a:off x="6611112" y="3447288"/>
            <a:ext cx="204826" cy="850392"/>
          </a:xfrm>
          <a:prstGeom prst="roundRect">
            <a:avLst>
              <a:gd name="adj" fmla="val 17857"/>
            </a:avLst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8" name="Shape 65"/>
          <p:cNvSpPr/>
          <p:nvPr/>
        </p:nvSpPr>
        <p:spPr>
          <a:xfrm>
            <a:off x="6903720" y="3291840"/>
            <a:ext cx="204826" cy="1005840"/>
          </a:xfrm>
          <a:prstGeom prst="roundRect">
            <a:avLst>
              <a:gd name="adj" fmla="val 17857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9" name="Shape 66"/>
          <p:cNvSpPr/>
          <p:nvPr/>
        </p:nvSpPr>
        <p:spPr>
          <a:xfrm>
            <a:off x="7196328" y="3136392"/>
            <a:ext cx="204826" cy="1161288"/>
          </a:xfrm>
          <a:prstGeom prst="roundRect">
            <a:avLst>
              <a:gd name="adj" fmla="val 17857"/>
            </a:avLst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0" name="Shape 67"/>
          <p:cNvSpPr/>
          <p:nvPr/>
        </p:nvSpPr>
        <p:spPr>
          <a:xfrm>
            <a:off x="7488936" y="2980944"/>
            <a:ext cx="204826" cy="1316736"/>
          </a:xfrm>
          <a:prstGeom prst="roundRect">
            <a:avLst>
              <a:gd name="adj" fmla="val 17857"/>
            </a:avLst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1" name="Shape 68"/>
          <p:cNvSpPr/>
          <p:nvPr/>
        </p:nvSpPr>
        <p:spPr>
          <a:xfrm>
            <a:off x="7781544" y="2825496"/>
            <a:ext cx="204826" cy="1472184"/>
          </a:xfrm>
          <a:prstGeom prst="roundRect">
            <a:avLst>
              <a:gd name="adj" fmla="val 17857"/>
            </a:avLst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Shape 69"/>
          <p:cNvSpPr/>
          <p:nvPr/>
        </p:nvSpPr>
        <p:spPr>
          <a:xfrm>
            <a:off x="8074152" y="2670048"/>
            <a:ext cx="204826" cy="1627632"/>
          </a:xfrm>
          <a:prstGeom prst="roundRect">
            <a:avLst>
              <a:gd name="adj" fmla="val 17857"/>
            </a:avLst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3" name="Shape 70"/>
          <p:cNvSpPr/>
          <p:nvPr/>
        </p:nvSpPr>
        <p:spPr>
          <a:xfrm>
            <a:off x="8366760" y="2514600"/>
            <a:ext cx="204826" cy="1783080"/>
          </a:xfrm>
          <a:prstGeom prst="roundRect">
            <a:avLst>
              <a:gd name="adj" fmla="val 17857"/>
            </a:avLst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4" name="Shape 71"/>
          <p:cNvSpPr/>
          <p:nvPr/>
        </p:nvSpPr>
        <p:spPr>
          <a:xfrm>
            <a:off x="5349240" y="4297680"/>
            <a:ext cx="3200400" cy="73152"/>
          </a:xfrm>
          <a:prstGeom prst="rect">
            <a:avLst/>
          </a:prstGeom>
          <a:solidFill>
            <a:srgbClr val="6B7B9C"/>
          </a:solidFill>
          <a:ln w="12700">
            <a:solidFill>
              <a:srgbClr val="6B7B9C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5" name="Shape 72"/>
          <p:cNvSpPr/>
          <p:nvPr/>
        </p:nvSpPr>
        <p:spPr>
          <a:xfrm>
            <a:off x="5349240" y="4526280"/>
            <a:ext cx="320040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6" name="Text 73"/>
          <p:cNvSpPr/>
          <p:nvPr/>
        </p:nvSpPr>
        <p:spPr>
          <a:xfrm>
            <a:off x="5349240" y="4572000"/>
            <a:ext cx="3200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∂φ / ∂x</a:t>
            </a:r>
            <a:endParaRPr lang="en-US" sz="1000" dirty="0"/>
          </a:p>
        </p:txBody>
      </p:sp>
      <p:sp>
        <p:nvSpPr>
          <p:cNvPr id="77" name="Text 74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18</a:t>
            </a:r>
            <a:endParaRPr lang="en-US" sz="900" dirty="0"/>
          </a:p>
        </p:txBody>
      </p:sp>
      <p:sp>
        <p:nvSpPr>
          <p:cNvPr id="78" name="Shape 75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 /  GENERALIZED SNELL'S LAW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light bends on a metasurface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09728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phase pattern across the surface acts like a hidden push — light reflects at angles that classical optics says are forbidden.</a:t>
            </a:r>
            <a:endParaRPr lang="en-US" sz="1300" dirty="0"/>
          </a:p>
        </p:txBody>
      </p:sp>
      <p:pic>
        <p:nvPicPr>
          <p:cNvPr id="46" name="Image 0" descr="/sessions/intelligent-wizardly-galileo/mnt/outputs/metasurface_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600200"/>
            <a:ext cx="5486400" cy="3200400"/>
          </a:xfrm>
          <a:prstGeom prst="rect">
            <a:avLst/>
          </a:prstGeom>
        </p:spPr>
      </p:pic>
      <p:sp>
        <p:nvSpPr>
          <p:cNvPr id="47" name="Shape 44"/>
          <p:cNvSpPr/>
          <p:nvPr/>
        </p:nvSpPr>
        <p:spPr>
          <a:xfrm>
            <a:off x="6263640" y="1600200"/>
            <a:ext cx="2423160" cy="32004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5"/>
          <p:cNvSpPr/>
          <p:nvPr/>
        </p:nvSpPr>
        <p:spPr>
          <a:xfrm>
            <a:off x="6263640" y="1600200"/>
            <a:ext cx="73152" cy="320040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9" name="Text 46"/>
          <p:cNvSpPr/>
          <p:nvPr/>
        </p:nvSpPr>
        <p:spPr>
          <a:xfrm>
            <a:off x="6428232" y="169164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equation</a:t>
            </a:r>
            <a:endParaRPr lang="en-US" sz="1000" dirty="0"/>
          </a:p>
        </p:txBody>
      </p:sp>
      <p:sp>
        <p:nvSpPr>
          <p:cNvPr id="50" name="Text 47"/>
          <p:cNvSpPr/>
          <p:nvPr/>
        </p:nvSpPr>
        <p:spPr>
          <a:xfrm>
            <a:off x="6428232" y="1965960"/>
            <a:ext cx="2240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n₂ sin θᵣ − n₁ sin θᵢ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= (λ / 2π) · ∂φ/∂x</a:t>
            </a:r>
            <a:endParaRPr lang="en-US" sz="1300" dirty="0"/>
          </a:p>
        </p:txBody>
      </p:sp>
      <p:sp>
        <p:nvSpPr>
          <p:cNvPr id="51" name="Text 48"/>
          <p:cNvSpPr/>
          <p:nvPr/>
        </p:nvSpPr>
        <p:spPr>
          <a:xfrm>
            <a:off x="6428232" y="278892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Take-aways</a:t>
            </a:r>
            <a:endParaRPr lang="en-US" sz="1000" dirty="0"/>
          </a:p>
        </p:txBody>
      </p:sp>
      <p:sp>
        <p:nvSpPr>
          <p:cNvPr id="52" name="Text 49"/>
          <p:cNvSpPr/>
          <p:nvPr/>
        </p:nvSpPr>
        <p:spPr>
          <a:xfrm>
            <a:off x="6428232" y="3063240"/>
            <a:ext cx="224028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gradient = extra momentum</a:t>
            </a:r>
            <a:endParaRPr lang="en-US" sz="10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Reflects beam at chosen angle</a:t>
            </a:r>
            <a:endParaRPr lang="en-US" sz="10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 backward, with &gt; 90% efficiency</a:t>
            </a:r>
            <a:endParaRPr lang="en-US" sz="1000" dirty="0"/>
          </a:p>
        </p:txBody>
      </p:sp>
      <p:sp>
        <p:nvSpPr>
          <p:cNvPr id="53" name="Text 50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18</a:t>
            </a:r>
            <a:endParaRPr lang="en-US" sz="900" dirty="0"/>
          </a:p>
        </p:txBody>
      </p:sp>
      <p:sp>
        <p:nvSpPr>
          <p:cNvPr id="54" name="Shape 51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/  BUILDING BLOCKS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 nanostructures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families of meta-atoms power most modern metasurfaces.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69748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2697480" cy="54864"/>
          </a:xfrm>
          <a:prstGeom prst="rect">
            <a:avLst/>
          </a:prstGeom>
          <a:solidFill>
            <a:srgbClr val="F5C518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621792" y="1828800"/>
            <a:ext cx="502920" cy="502920"/>
          </a:xfrm>
          <a:prstGeom prst="ellipse">
            <a:avLst/>
          </a:prstGeom>
          <a:solidFill>
            <a:srgbClr val="F5C518">
              <a:alpha val="20000"/>
            </a:srgbClr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18" y="1919326"/>
            <a:ext cx="321869" cy="321869"/>
          </a:xfrm>
          <a:prstGeom prst="rect">
            <a:avLst/>
          </a:prstGeom>
        </p:spPr>
      </p:pic>
      <p:sp>
        <p:nvSpPr>
          <p:cNvPr id="50" name="Text 47"/>
          <p:cNvSpPr/>
          <p:nvPr/>
        </p:nvSpPr>
        <p:spPr>
          <a:xfrm>
            <a:off x="1234440" y="1874520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Plasmonic resonators</a:t>
            </a:r>
            <a:endParaRPr lang="en-US" sz="1300" dirty="0"/>
          </a:p>
        </p:txBody>
      </p:sp>
      <p:sp>
        <p:nvSpPr>
          <p:cNvPr id="51" name="Text 48"/>
          <p:cNvSpPr/>
          <p:nvPr/>
        </p:nvSpPr>
        <p:spPr>
          <a:xfrm>
            <a:off x="1234440" y="2121408"/>
            <a:ext cx="1874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/ silver nano-antennas</a:t>
            </a:r>
            <a:endParaRPr lang="en-US" sz="1000" dirty="0"/>
          </a:p>
        </p:txBody>
      </p:sp>
      <p:sp>
        <p:nvSpPr>
          <p:cNvPr id="52" name="Text 49"/>
          <p:cNvSpPr/>
          <p:nvPr/>
        </p:nvSpPr>
        <p:spPr>
          <a:xfrm>
            <a:off x="640080" y="2514600"/>
            <a:ext cx="2377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electrons in tiny metal particles oscillate with the light wave (LSPR). Sharp tips create field hot-spots up to 10³× stronger than incident light — useful for sensing, but with optical loss.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640080" y="4114800"/>
            <a:ext cx="2377440" cy="457200"/>
          </a:xfrm>
          <a:prstGeom prst="rect">
            <a:avLst/>
          </a:prstGeom>
          <a:solidFill>
            <a:srgbClr val="1F2D54"/>
          </a:solidFill>
          <a:ln w="12700">
            <a:solidFill>
              <a:srgbClr val="F5C518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Text 51"/>
          <p:cNvSpPr/>
          <p:nvPr/>
        </p:nvSpPr>
        <p:spPr>
          <a:xfrm>
            <a:off x="640080" y="416052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≈ 10–50  •  visible / NIR</a:t>
            </a:r>
            <a:endParaRPr lang="en-US" sz="1000" dirty="0"/>
          </a:p>
        </p:txBody>
      </p:sp>
      <p:sp>
        <p:nvSpPr>
          <p:cNvPr id="55" name="Shape 52"/>
          <p:cNvSpPr/>
          <p:nvPr/>
        </p:nvSpPr>
        <p:spPr>
          <a:xfrm>
            <a:off x="3246120" y="1691640"/>
            <a:ext cx="269748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6" name="Shape 53"/>
          <p:cNvSpPr/>
          <p:nvPr/>
        </p:nvSpPr>
        <p:spPr>
          <a:xfrm>
            <a:off x="3246120" y="1691640"/>
            <a:ext cx="269748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Shape 54"/>
          <p:cNvSpPr/>
          <p:nvPr/>
        </p:nvSpPr>
        <p:spPr>
          <a:xfrm>
            <a:off x="3410712" y="1828800"/>
            <a:ext cx="502920" cy="50292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5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238" y="1919326"/>
            <a:ext cx="321869" cy="321869"/>
          </a:xfrm>
          <a:prstGeom prst="rect">
            <a:avLst/>
          </a:prstGeom>
        </p:spPr>
      </p:pic>
      <p:sp>
        <p:nvSpPr>
          <p:cNvPr id="59" name="Text 55"/>
          <p:cNvSpPr/>
          <p:nvPr/>
        </p:nvSpPr>
        <p:spPr>
          <a:xfrm>
            <a:off x="4023360" y="1874520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Dielectric Mie resonators</a:t>
            </a:r>
            <a:endParaRPr lang="en-US" sz="1300" dirty="0"/>
          </a:p>
        </p:txBody>
      </p:sp>
      <p:sp>
        <p:nvSpPr>
          <p:cNvPr id="60" name="Text 56"/>
          <p:cNvSpPr/>
          <p:nvPr/>
        </p:nvSpPr>
        <p:spPr>
          <a:xfrm>
            <a:off x="4023360" y="2121408"/>
            <a:ext cx="1874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silicon nano-pillars / disks</a:t>
            </a:r>
            <a:endParaRPr lang="en-US" sz="1000" dirty="0"/>
          </a:p>
        </p:txBody>
      </p:sp>
      <p:sp>
        <p:nvSpPr>
          <p:cNvPr id="61" name="Text 57"/>
          <p:cNvSpPr/>
          <p:nvPr/>
        </p:nvSpPr>
        <p:spPr>
          <a:xfrm>
            <a:off x="3429000" y="2514600"/>
            <a:ext cx="2377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High-index silicon supports both electric and magnetic dipole modes. Almost lossless, so resonances stay sharp. Today's metalenses and most biosensors are built from these.</a:t>
            </a:r>
            <a:endParaRPr lang="en-US" sz="1100" dirty="0"/>
          </a:p>
        </p:txBody>
      </p:sp>
      <p:sp>
        <p:nvSpPr>
          <p:cNvPr id="62" name="Shape 58"/>
          <p:cNvSpPr/>
          <p:nvPr/>
        </p:nvSpPr>
        <p:spPr>
          <a:xfrm>
            <a:off x="3429000" y="4114800"/>
            <a:ext cx="2377440" cy="457200"/>
          </a:xfrm>
          <a:prstGeom prst="rect">
            <a:avLst/>
          </a:prstGeom>
          <a:solidFill>
            <a:srgbClr val="1F2D5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3" name="Text 59"/>
          <p:cNvSpPr/>
          <p:nvPr/>
        </p:nvSpPr>
        <p:spPr>
          <a:xfrm>
            <a:off x="3429000" y="416052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 up to 10⁴  •  broadband phase control</a:t>
            </a:r>
            <a:endParaRPr lang="en-US" sz="1000" dirty="0"/>
          </a:p>
        </p:txBody>
      </p:sp>
      <p:sp>
        <p:nvSpPr>
          <p:cNvPr id="64" name="Shape 60"/>
          <p:cNvSpPr/>
          <p:nvPr/>
        </p:nvSpPr>
        <p:spPr>
          <a:xfrm>
            <a:off x="6035040" y="1691640"/>
            <a:ext cx="2697480" cy="301752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5" name="Shape 61"/>
          <p:cNvSpPr/>
          <p:nvPr/>
        </p:nvSpPr>
        <p:spPr>
          <a:xfrm>
            <a:off x="6035040" y="1691640"/>
            <a:ext cx="269748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6" name="Shape 62"/>
          <p:cNvSpPr/>
          <p:nvPr/>
        </p:nvSpPr>
        <p:spPr>
          <a:xfrm>
            <a:off x="6199632" y="1828800"/>
            <a:ext cx="502920" cy="50292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6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158" y="1919326"/>
            <a:ext cx="321869" cy="321869"/>
          </a:xfrm>
          <a:prstGeom prst="rect">
            <a:avLst/>
          </a:prstGeom>
        </p:spPr>
      </p:pic>
      <p:sp>
        <p:nvSpPr>
          <p:cNvPr id="68" name="Text 63"/>
          <p:cNvSpPr/>
          <p:nvPr/>
        </p:nvSpPr>
        <p:spPr>
          <a:xfrm>
            <a:off x="6812280" y="1874520"/>
            <a:ext cx="1874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Split-ring resonators</a:t>
            </a:r>
            <a:endParaRPr lang="en-US" sz="1300" dirty="0"/>
          </a:p>
        </p:txBody>
      </p:sp>
      <p:sp>
        <p:nvSpPr>
          <p:cNvPr id="69" name="Text 64"/>
          <p:cNvSpPr/>
          <p:nvPr/>
        </p:nvSpPr>
        <p:spPr>
          <a:xfrm>
            <a:off x="6812280" y="2121408"/>
            <a:ext cx="1874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original meta-atom (2000)</a:t>
            </a:r>
            <a:endParaRPr lang="en-US" sz="1000" dirty="0"/>
          </a:p>
        </p:txBody>
      </p:sp>
      <p:sp>
        <p:nvSpPr>
          <p:cNvPr id="70" name="Text 65"/>
          <p:cNvSpPr/>
          <p:nvPr/>
        </p:nvSpPr>
        <p:spPr>
          <a:xfrm>
            <a:off x="6217920" y="2514600"/>
            <a:ext cx="23774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C-shaped metal rings with a tiny gap form an LC circuit at GHz–THz. First demonstrated negative refractive index. Mostly used at microwave/THz today; foundational for the field.</a:t>
            </a:r>
            <a:endParaRPr lang="en-US" sz="1100" dirty="0"/>
          </a:p>
        </p:txBody>
      </p:sp>
      <p:sp>
        <p:nvSpPr>
          <p:cNvPr id="71" name="Shape 66"/>
          <p:cNvSpPr/>
          <p:nvPr/>
        </p:nvSpPr>
        <p:spPr>
          <a:xfrm>
            <a:off x="6217920" y="4114800"/>
            <a:ext cx="2377440" cy="457200"/>
          </a:xfrm>
          <a:prstGeom prst="rect">
            <a:avLst/>
          </a:prstGeom>
          <a:solidFill>
            <a:srgbClr val="1F2D5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2" name="Text 67"/>
          <p:cNvSpPr/>
          <p:nvPr/>
        </p:nvSpPr>
        <p:spPr>
          <a:xfrm>
            <a:off x="6217920" y="416052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GHz – THz  •  proof of negative index</a:t>
            </a:r>
            <a:endParaRPr lang="en-US" sz="1000" dirty="0"/>
          </a:p>
        </p:txBody>
      </p:sp>
      <p:sp>
        <p:nvSpPr>
          <p:cNvPr id="73" name="Text 68"/>
          <p:cNvSpPr/>
          <p:nvPr/>
        </p:nvSpPr>
        <p:spPr>
          <a:xfrm>
            <a:off x="457200" y="473659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by electron-beam lithography, nanoimprint, or self-assembly — and increasingly on standard CMOS lines.</a:t>
            </a:r>
            <a:endParaRPr lang="en-US" sz="1000" dirty="0"/>
          </a:p>
        </p:txBody>
      </p:sp>
      <p:sp>
        <p:nvSpPr>
          <p:cNvPr id="74" name="Text 69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18</a:t>
            </a:r>
            <a:endParaRPr lang="en-US" sz="900" dirty="0"/>
          </a:p>
        </p:txBody>
      </p:sp>
      <p:sp>
        <p:nvSpPr>
          <p:cNvPr id="75" name="Shape 70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/  FABRICATED META-ATOMS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Engineered, and imaged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three meta-atom families from the previous slide — as real fabricated structures.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237744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594360" y="1828800"/>
            <a:ext cx="548640" cy="54864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0" name="Text 47"/>
          <p:cNvSpPr/>
          <p:nvPr/>
        </p:nvSpPr>
        <p:spPr>
          <a:xfrm>
            <a:off x="123444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Plasmonic</a:t>
            </a:r>
            <a:endParaRPr lang="en-US" sz="1400" dirty="0"/>
          </a:p>
        </p:txBody>
      </p:sp>
      <p:sp>
        <p:nvSpPr>
          <p:cNvPr id="51" name="Text 48"/>
          <p:cNvSpPr/>
          <p:nvPr/>
        </p:nvSpPr>
        <p:spPr>
          <a:xfrm>
            <a:off x="123444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nano-antennas</a:t>
            </a:r>
            <a:endParaRPr lang="en-US" sz="1000" dirty="0"/>
          </a:p>
        </p:txBody>
      </p:sp>
      <p:sp>
        <p:nvSpPr>
          <p:cNvPr id="52" name="Text 49"/>
          <p:cNvSpPr/>
          <p:nvPr/>
        </p:nvSpPr>
        <p:spPr>
          <a:xfrm>
            <a:off x="62179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FIB-milled gold antennas. Free electrons resonate with light, concentrating the field into nanometre hot-spots — strong, but lossy.</a:t>
            </a:r>
            <a:endParaRPr lang="en-US" sz="1100" dirty="0"/>
          </a:p>
        </p:txBody>
      </p:sp>
      <p:sp>
        <p:nvSpPr>
          <p:cNvPr id="53" name="Shape 50"/>
          <p:cNvSpPr/>
          <p:nvPr/>
        </p:nvSpPr>
        <p:spPr>
          <a:xfrm>
            <a:off x="338328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3383280" y="1691640"/>
            <a:ext cx="237744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2"/>
          <p:cNvSpPr/>
          <p:nvPr/>
        </p:nvSpPr>
        <p:spPr>
          <a:xfrm>
            <a:off x="3520440" y="1828800"/>
            <a:ext cx="548640" cy="54864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Text 53"/>
          <p:cNvSpPr/>
          <p:nvPr/>
        </p:nvSpPr>
        <p:spPr>
          <a:xfrm>
            <a:off x="416052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Dielectric</a:t>
            </a:r>
            <a:endParaRPr lang="en-US" sz="1400" dirty="0"/>
          </a:p>
        </p:txBody>
      </p:sp>
      <p:sp>
        <p:nvSpPr>
          <p:cNvPr id="58" name="Text 54"/>
          <p:cNvSpPr/>
          <p:nvPr/>
        </p:nvSpPr>
        <p:spPr>
          <a:xfrm>
            <a:off x="416052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silicon nanopillars</a:t>
            </a:r>
            <a:endParaRPr lang="en-US" sz="1000" dirty="0"/>
          </a:p>
        </p:txBody>
      </p:sp>
      <p:sp>
        <p:nvSpPr>
          <p:cNvPr id="59" name="Text 55"/>
          <p:cNvSpPr/>
          <p:nvPr/>
        </p:nvSpPr>
        <p:spPr>
          <a:xfrm>
            <a:off x="354787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of a silicon metasurface: thousands of sub-wavelength pillars, each tuned in size to imprint a chosen phase. Almost lossless.</a:t>
            </a:r>
            <a:endParaRPr lang="en-US" sz="1100" dirty="0"/>
          </a:p>
        </p:txBody>
      </p:sp>
      <p:sp>
        <p:nvSpPr>
          <p:cNvPr id="60" name="Shape 56"/>
          <p:cNvSpPr/>
          <p:nvPr/>
        </p:nvSpPr>
        <p:spPr>
          <a:xfrm>
            <a:off x="6309360" y="1691640"/>
            <a:ext cx="2377440" cy="297180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7"/>
          <p:cNvSpPr/>
          <p:nvPr/>
        </p:nvSpPr>
        <p:spPr>
          <a:xfrm>
            <a:off x="6309360" y="1691640"/>
            <a:ext cx="237744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58"/>
          <p:cNvSpPr/>
          <p:nvPr/>
        </p:nvSpPr>
        <p:spPr>
          <a:xfrm>
            <a:off x="6446520" y="1828800"/>
            <a:ext cx="548640" cy="54864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Text 59"/>
          <p:cNvSpPr/>
          <p:nvPr/>
        </p:nvSpPr>
        <p:spPr>
          <a:xfrm>
            <a:off x="708660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Split-ring</a:t>
            </a:r>
            <a:endParaRPr lang="en-US" sz="1400" dirty="0"/>
          </a:p>
        </p:txBody>
      </p:sp>
      <p:sp>
        <p:nvSpPr>
          <p:cNvPr id="65" name="Text 60"/>
          <p:cNvSpPr/>
          <p:nvPr/>
        </p:nvSpPr>
        <p:spPr>
          <a:xfrm>
            <a:off x="708660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C-shaped resonators</a:t>
            </a:r>
            <a:endParaRPr lang="en-US" sz="1000" dirty="0"/>
          </a:p>
        </p:txBody>
      </p:sp>
      <p:sp>
        <p:nvSpPr>
          <p:cNvPr id="66" name="Text 61"/>
          <p:cNvSpPr/>
          <p:nvPr/>
        </p:nvSpPr>
        <p:spPr>
          <a:xfrm>
            <a:off x="6473952" y="3547872"/>
            <a:ext cx="2057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array of split-ring resonators — tiny LC circuits that first demonstrated a negative refractive index at microwave frequencies.</a:t>
            </a:r>
            <a:endParaRPr lang="en-US" sz="1100" dirty="0"/>
          </a:p>
        </p:txBody>
      </p:sp>
      <p:sp>
        <p:nvSpPr>
          <p:cNvPr id="67" name="Text 62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Made by electron-beam lithography, focused-ion-beam milling, and increasingly on standard CMOS lines.</a:t>
            </a:r>
            <a:endParaRPr lang="en-US" sz="10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pic>
        <p:nvPicPr>
          <p:cNvPr id="120" name="Morpho pho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1" name="Peacock pho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72" y="2468880"/>
            <a:ext cx="2057400" cy="987552"/>
          </a:xfrm>
          <a:prstGeom prst="roundRect">
            <a:avLst>
              <a:gd name="adj" fmla="val 6000"/>
            </a:avLst>
          </a:prstGeom>
        </p:spPr>
      </p:pic>
      <p:pic>
        <p:nvPicPr>
          <p:cNvPr id="122" name="Split-ring pho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2468880"/>
            <a:ext cx="2057400" cy="987552"/>
          </a:xfrm>
          <a:prstGeom prst="roundRect">
            <a:avLst>
              <a:gd name="adj" fmla="val 6000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65760"/>
            <a:ext cx="73152" cy="502920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" name="Text 1"/>
          <p:cNvSpPr/>
          <p:nvPr/>
        </p:nvSpPr>
        <p:spPr>
          <a:xfrm>
            <a:off x="640080" y="329184"/>
            <a:ext cx="7772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 /  CHOOSING A META-ATOM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40080" y="50292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meta-atom, and why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86384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" name="Shape 4"/>
          <p:cNvSpPr/>
          <p:nvPr/>
        </p:nvSpPr>
        <p:spPr>
          <a:xfrm>
            <a:off x="797356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7" name="Shape 5"/>
          <p:cNvSpPr/>
          <p:nvPr/>
        </p:nvSpPr>
        <p:spPr>
          <a:xfrm>
            <a:off x="808329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8" name="Shape 6"/>
          <p:cNvSpPr/>
          <p:nvPr/>
        </p:nvSpPr>
        <p:spPr>
          <a:xfrm>
            <a:off x="819302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9" name="Shape 7"/>
          <p:cNvSpPr/>
          <p:nvPr/>
        </p:nvSpPr>
        <p:spPr>
          <a:xfrm>
            <a:off x="830275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hape 8"/>
          <p:cNvSpPr/>
          <p:nvPr/>
        </p:nvSpPr>
        <p:spPr>
          <a:xfrm>
            <a:off x="8412480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1" name="Shape 9"/>
          <p:cNvSpPr/>
          <p:nvPr/>
        </p:nvSpPr>
        <p:spPr>
          <a:xfrm>
            <a:off x="8522208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2" name="Shape 10"/>
          <p:cNvSpPr/>
          <p:nvPr/>
        </p:nvSpPr>
        <p:spPr>
          <a:xfrm>
            <a:off x="8631936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3" name="Shape 11"/>
          <p:cNvSpPr/>
          <p:nvPr/>
        </p:nvSpPr>
        <p:spPr>
          <a:xfrm>
            <a:off x="8741664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4" name="Shape 12"/>
          <p:cNvSpPr/>
          <p:nvPr/>
        </p:nvSpPr>
        <p:spPr>
          <a:xfrm>
            <a:off x="8851392" y="365760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5" name="Shape 13"/>
          <p:cNvSpPr/>
          <p:nvPr/>
        </p:nvSpPr>
        <p:spPr>
          <a:xfrm>
            <a:off x="786384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6" name="Shape 14"/>
          <p:cNvSpPr/>
          <p:nvPr/>
        </p:nvSpPr>
        <p:spPr>
          <a:xfrm>
            <a:off x="797356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7" name="Shape 15"/>
          <p:cNvSpPr/>
          <p:nvPr/>
        </p:nvSpPr>
        <p:spPr>
          <a:xfrm>
            <a:off x="808329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8" name="Shape 16"/>
          <p:cNvSpPr/>
          <p:nvPr/>
        </p:nvSpPr>
        <p:spPr>
          <a:xfrm>
            <a:off x="819302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19" name="Shape 17"/>
          <p:cNvSpPr/>
          <p:nvPr/>
        </p:nvSpPr>
        <p:spPr>
          <a:xfrm>
            <a:off x="830275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0" name="Shape 18"/>
          <p:cNvSpPr/>
          <p:nvPr/>
        </p:nvSpPr>
        <p:spPr>
          <a:xfrm>
            <a:off x="8412480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1" name="Shape 19"/>
          <p:cNvSpPr/>
          <p:nvPr/>
        </p:nvSpPr>
        <p:spPr>
          <a:xfrm>
            <a:off x="8522208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2" name="Shape 20"/>
          <p:cNvSpPr/>
          <p:nvPr/>
        </p:nvSpPr>
        <p:spPr>
          <a:xfrm>
            <a:off x="8631936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3" name="Shape 21"/>
          <p:cNvSpPr/>
          <p:nvPr/>
        </p:nvSpPr>
        <p:spPr>
          <a:xfrm>
            <a:off x="8741664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4" name="Shape 22"/>
          <p:cNvSpPr/>
          <p:nvPr/>
        </p:nvSpPr>
        <p:spPr>
          <a:xfrm>
            <a:off x="8851392" y="475488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5" name="Shape 23"/>
          <p:cNvSpPr/>
          <p:nvPr/>
        </p:nvSpPr>
        <p:spPr>
          <a:xfrm>
            <a:off x="786384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6" name="Shape 24"/>
          <p:cNvSpPr/>
          <p:nvPr/>
        </p:nvSpPr>
        <p:spPr>
          <a:xfrm>
            <a:off x="797356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7" name="Shape 25"/>
          <p:cNvSpPr/>
          <p:nvPr/>
        </p:nvSpPr>
        <p:spPr>
          <a:xfrm>
            <a:off x="808329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8" name="Shape 26"/>
          <p:cNvSpPr/>
          <p:nvPr/>
        </p:nvSpPr>
        <p:spPr>
          <a:xfrm>
            <a:off x="819302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29" name="Shape 27"/>
          <p:cNvSpPr/>
          <p:nvPr/>
        </p:nvSpPr>
        <p:spPr>
          <a:xfrm>
            <a:off x="830275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0" name="Shape 28"/>
          <p:cNvSpPr/>
          <p:nvPr/>
        </p:nvSpPr>
        <p:spPr>
          <a:xfrm>
            <a:off x="8412480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1" name="Shape 29"/>
          <p:cNvSpPr/>
          <p:nvPr/>
        </p:nvSpPr>
        <p:spPr>
          <a:xfrm>
            <a:off x="8522208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2" name="Shape 30"/>
          <p:cNvSpPr/>
          <p:nvPr/>
        </p:nvSpPr>
        <p:spPr>
          <a:xfrm>
            <a:off x="8631936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3" name="Shape 31"/>
          <p:cNvSpPr/>
          <p:nvPr/>
        </p:nvSpPr>
        <p:spPr>
          <a:xfrm>
            <a:off x="8741664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4" name="Shape 32"/>
          <p:cNvSpPr/>
          <p:nvPr/>
        </p:nvSpPr>
        <p:spPr>
          <a:xfrm>
            <a:off x="8851392" y="585216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5" name="Shape 33"/>
          <p:cNvSpPr/>
          <p:nvPr/>
        </p:nvSpPr>
        <p:spPr>
          <a:xfrm>
            <a:off x="786384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6" name="Shape 34"/>
          <p:cNvSpPr/>
          <p:nvPr/>
        </p:nvSpPr>
        <p:spPr>
          <a:xfrm>
            <a:off x="797356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7" name="Shape 35"/>
          <p:cNvSpPr/>
          <p:nvPr/>
        </p:nvSpPr>
        <p:spPr>
          <a:xfrm>
            <a:off x="808329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8" name="Shape 36"/>
          <p:cNvSpPr/>
          <p:nvPr/>
        </p:nvSpPr>
        <p:spPr>
          <a:xfrm>
            <a:off x="819302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39" name="Shape 37"/>
          <p:cNvSpPr/>
          <p:nvPr/>
        </p:nvSpPr>
        <p:spPr>
          <a:xfrm>
            <a:off x="830275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0" name="Shape 38"/>
          <p:cNvSpPr/>
          <p:nvPr/>
        </p:nvSpPr>
        <p:spPr>
          <a:xfrm>
            <a:off x="8412480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1" name="Shape 39"/>
          <p:cNvSpPr/>
          <p:nvPr/>
        </p:nvSpPr>
        <p:spPr>
          <a:xfrm>
            <a:off x="8522208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2" name="Shape 40"/>
          <p:cNvSpPr/>
          <p:nvPr/>
        </p:nvSpPr>
        <p:spPr>
          <a:xfrm>
            <a:off x="8631936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3" name="Shape 41"/>
          <p:cNvSpPr/>
          <p:nvPr/>
        </p:nvSpPr>
        <p:spPr>
          <a:xfrm>
            <a:off x="8741664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4" name="Shape 42"/>
          <p:cNvSpPr/>
          <p:nvPr/>
        </p:nvSpPr>
        <p:spPr>
          <a:xfrm>
            <a:off x="8851392" y="694944"/>
            <a:ext cx="36576" cy="36576"/>
          </a:xfrm>
          <a:prstGeom prst="ellipse">
            <a:avLst/>
          </a:prstGeom>
          <a:solidFill>
            <a:srgbClr val="2A3A66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5" name="Text 43"/>
          <p:cNvSpPr/>
          <p:nvPr/>
        </p:nvSpPr>
        <p:spPr>
          <a:xfrm>
            <a:off x="640080" y="114300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ways to build the same trick — each with a different strength.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57200" y="1691640"/>
            <a:ext cx="2377440" cy="26517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7" name="Shape 45"/>
          <p:cNvSpPr/>
          <p:nvPr/>
        </p:nvSpPr>
        <p:spPr>
          <a:xfrm>
            <a:off x="457200" y="1691640"/>
            <a:ext cx="2377440" cy="54864"/>
          </a:xfrm>
          <a:prstGeom prst="rect">
            <a:avLst/>
          </a:prstGeom>
          <a:solidFill>
            <a:srgbClr val="5EEAD4"/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48" name="Shape 46"/>
          <p:cNvSpPr/>
          <p:nvPr/>
        </p:nvSpPr>
        <p:spPr>
          <a:xfrm>
            <a:off x="594360" y="1828800"/>
            <a:ext cx="548640" cy="548640"/>
          </a:xfrm>
          <a:prstGeom prst="ellipse">
            <a:avLst/>
          </a:prstGeom>
          <a:solidFill>
            <a:srgbClr val="5EEAD4">
              <a:alpha val="20000"/>
            </a:srgbClr>
          </a:solidFill>
          <a:ln w="12700">
            <a:solidFill>
              <a:srgbClr val="5EEAD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0" name="Text 47"/>
          <p:cNvSpPr/>
          <p:nvPr/>
        </p:nvSpPr>
        <p:spPr>
          <a:xfrm>
            <a:off x="123444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Plasmonic</a:t>
            </a:r>
            <a:endParaRPr lang="en-US" sz="1400" dirty="0"/>
          </a:p>
        </p:txBody>
      </p:sp>
      <p:sp>
        <p:nvSpPr>
          <p:cNvPr id="51" name="Text 48"/>
          <p:cNvSpPr/>
          <p:nvPr/>
        </p:nvSpPr>
        <p:spPr>
          <a:xfrm>
            <a:off x="123444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EEA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nano-antennas</a:t>
            </a:r>
            <a:endParaRPr lang="en-US" sz="1000" dirty="0"/>
          </a:p>
        </p:txBody>
      </p:sp>
      <p:sp>
        <p:nvSpPr>
          <p:cNvPr id="52" name="Text 52"/>
          <p:cNvSpPr/>
          <p:nvPr/>
        </p:nvSpPr>
        <p:spPr>
          <a:xfrm>
            <a:off x="621792" y="2505456"/>
            <a:ext cx="205740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5EEAD4"/>
                </a:solidFill>
                <a:latin typeface="Calibri" pitchFamily="34" charset="0"/>
              </a:rPr>
              <a:t>✓ Field hot-spots ~10³× → single-molecule SERS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</a:rPr>
              <a:t>× Ohmic loss turns light into heat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EBEFFA"/>
                </a:solidFill>
                <a:latin typeface="Calibri" pitchFamily="34" charset="0"/>
              </a:rPr>
              <a:t>→ Best for: ultra-sensitive biosensors</a:t>
            </a:r>
          </a:p>
        </p:txBody>
      </p:sp>
      <p:sp>
        <p:nvSpPr>
          <p:cNvPr id="53" name="Shape 50"/>
          <p:cNvSpPr/>
          <p:nvPr/>
        </p:nvSpPr>
        <p:spPr>
          <a:xfrm>
            <a:off x="3383280" y="1691640"/>
            <a:ext cx="2377440" cy="26517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4" name="Shape 51"/>
          <p:cNvSpPr/>
          <p:nvPr/>
        </p:nvSpPr>
        <p:spPr>
          <a:xfrm>
            <a:off x="3383280" y="1691640"/>
            <a:ext cx="2377440" cy="54864"/>
          </a:xfrm>
          <a:prstGeom prst="rect">
            <a:avLst/>
          </a:prstGeom>
          <a:solidFill>
            <a:srgbClr val="9B7BFF"/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5" name="Shape 52"/>
          <p:cNvSpPr/>
          <p:nvPr/>
        </p:nvSpPr>
        <p:spPr>
          <a:xfrm>
            <a:off x="3520440" y="1828800"/>
            <a:ext cx="548640" cy="548640"/>
          </a:xfrm>
          <a:prstGeom prst="ellipse">
            <a:avLst/>
          </a:prstGeom>
          <a:solidFill>
            <a:srgbClr val="9B7BFF">
              <a:alpha val="20000"/>
            </a:srgbClr>
          </a:solidFill>
          <a:ln w="12700">
            <a:solidFill>
              <a:srgbClr val="9B7BFF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57" name="Text 53"/>
          <p:cNvSpPr/>
          <p:nvPr/>
        </p:nvSpPr>
        <p:spPr>
          <a:xfrm>
            <a:off x="416052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Dielectric</a:t>
            </a:r>
            <a:endParaRPr lang="en-US" sz="1400" dirty="0"/>
          </a:p>
        </p:txBody>
      </p:sp>
      <p:sp>
        <p:nvSpPr>
          <p:cNvPr id="58" name="Text 54"/>
          <p:cNvSpPr/>
          <p:nvPr/>
        </p:nvSpPr>
        <p:spPr>
          <a:xfrm>
            <a:off x="416052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9B7B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silicon nanopillars</a:t>
            </a:r>
            <a:endParaRPr lang="en-US" sz="1000" dirty="0"/>
          </a:p>
        </p:txBody>
      </p:sp>
      <p:sp>
        <p:nvSpPr>
          <p:cNvPr id="59" name="Text 59"/>
          <p:cNvSpPr/>
          <p:nvPr/>
        </p:nvSpPr>
        <p:spPr>
          <a:xfrm>
            <a:off x="3547872" y="2505456"/>
            <a:ext cx="205740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9B7BFF"/>
                </a:solidFill>
                <a:latin typeface="Calibri" pitchFamily="34" charset="0"/>
              </a:rPr>
              <a:t>✓ Near-lossless, high-Q, made on CMOS lines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</a:rPr>
              <a:t>× Weaker local field than metal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EBEFFA"/>
                </a:solidFill>
                <a:latin typeface="Calibri" pitchFamily="34" charset="0"/>
              </a:rPr>
              <a:t>→ Best for: metalenses &amp; today’s biosensors</a:t>
            </a:r>
          </a:p>
        </p:txBody>
      </p:sp>
      <p:sp>
        <p:nvSpPr>
          <p:cNvPr id="60" name="Shape 56"/>
          <p:cNvSpPr/>
          <p:nvPr/>
        </p:nvSpPr>
        <p:spPr>
          <a:xfrm>
            <a:off x="6309360" y="1691640"/>
            <a:ext cx="2377440" cy="2651760"/>
          </a:xfrm>
          <a:prstGeom prst="rect">
            <a:avLst/>
          </a:prstGeom>
          <a:solidFill>
            <a:srgbClr val="172241"/>
          </a:solidFill>
          <a:ln w="12700">
            <a:solidFill>
              <a:srgbClr val="2A3A66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1" name="Shape 57"/>
          <p:cNvSpPr/>
          <p:nvPr/>
        </p:nvSpPr>
        <p:spPr>
          <a:xfrm>
            <a:off x="6309360" y="1691640"/>
            <a:ext cx="2377440" cy="54864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2" name="Shape 58"/>
          <p:cNvSpPr/>
          <p:nvPr/>
        </p:nvSpPr>
        <p:spPr>
          <a:xfrm>
            <a:off x="6446520" y="1828800"/>
            <a:ext cx="548640" cy="548640"/>
          </a:xfrm>
          <a:prstGeom prst="ellipse">
            <a:avLst/>
          </a:prstGeom>
          <a:solidFill>
            <a:srgbClr val="FF6EB4">
              <a:alpha val="20000"/>
            </a:srgbClr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  <p:sp>
        <p:nvSpPr>
          <p:cNvPr id="64" name="Text 59"/>
          <p:cNvSpPr/>
          <p:nvPr/>
        </p:nvSpPr>
        <p:spPr>
          <a:xfrm>
            <a:off x="7086600" y="187452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BEF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Split-ring</a:t>
            </a:r>
            <a:endParaRPr lang="en-US" sz="1400" dirty="0"/>
          </a:p>
        </p:txBody>
      </p:sp>
      <p:sp>
        <p:nvSpPr>
          <p:cNvPr id="65" name="Text 60"/>
          <p:cNvSpPr/>
          <p:nvPr/>
        </p:nvSpPr>
        <p:spPr>
          <a:xfrm>
            <a:off x="7086600" y="2121408"/>
            <a:ext cx="1554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6EB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C-shaped resonators</a:t>
            </a:r>
            <a:endParaRPr lang="en-US" sz="1000" dirty="0"/>
          </a:p>
        </p:txBody>
      </p:sp>
      <p:sp>
        <p:nvSpPr>
          <p:cNvPr id="66" name="Text 66"/>
          <p:cNvSpPr/>
          <p:nvPr/>
        </p:nvSpPr>
        <p:spPr>
          <a:xfrm>
            <a:off x="6473952" y="2505456"/>
            <a:ext cx="205740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F472B6"/>
                </a:solidFill>
                <a:latin typeface="Calibri" pitchFamily="34" charset="0"/>
              </a:rPr>
              <a:t>✓ First negative index — impossible in nature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A0AFC8"/>
                </a:solidFill>
                <a:latin typeface="Calibri" pitchFamily="34" charset="0"/>
              </a:rPr>
              <a:t>× Hard to shrink to visible light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000" dirty="0">
                <a:solidFill>
                  <a:srgbClr val="EBEFFA"/>
                </a:solidFill>
                <a:latin typeface="Calibri" pitchFamily="34" charset="0"/>
              </a:rPr>
              <a:t>→ Best for: microwave / THz, cloaking</a:t>
            </a:r>
          </a:p>
        </p:txBody>
      </p:sp>
      <p:sp>
        <p:nvSpPr>
          <p:cNvPr id="67" name="Text 62"/>
          <p:cNvSpPr/>
          <p:nvPr/>
        </p:nvSpPr>
        <p:spPr>
          <a:xfrm>
            <a:off x="457200" y="469087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5C51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beat bulk 3-D metamaterials — far thinner, lower-loss, and integrable straight onto a chip.</a:t>
            </a:r>
            <a:endParaRPr lang="en-US" sz="1000" dirty="0"/>
          </a:p>
        </p:txBody>
      </p:sp>
      <p:sp>
        <p:nvSpPr>
          <p:cNvPr id="68" name="Text 63"/>
          <p:cNvSpPr/>
          <p:nvPr/>
        </p:nvSpPr>
        <p:spPr>
          <a:xfrm>
            <a:off x="457200" y="48920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7B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Metamaterial Surfaces</a:t>
            </a:r>
            <a:r>
              <a:rPr lang="en-US" sz="900" dirty="0">
                <a:solidFill>
                  <a:srgbClr val="2A3A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•   </a:t>
            </a:r>
            <a:r>
              <a:rPr lang="en-US" sz="900" b="1" dirty="0">
                <a:solidFill>
                  <a:srgbClr val="A0AF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18</a:t>
            </a:r>
            <a:endParaRPr lang="en-US" sz="900" dirty="0"/>
          </a:p>
        </p:txBody>
      </p:sp>
      <p:sp>
        <p:nvSpPr>
          <p:cNvPr id="69" name="Shape 64"/>
          <p:cNvSpPr/>
          <p:nvPr/>
        </p:nvSpPr>
        <p:spPr>
          <a:xfrm>
            <a:off x="457200" y="5074920"/>
            <a:ext cx="548640" cy="36576"/>
          </a:xfrm>
          <a:prstGeom prst="rect">
            <a:avLst/>
          </a:prstGeom>
          <a:solidFill>
            <a:srgbClr val="FF6EB4"/>
          </a:solidFill>
          <a:ln w="12700">
            <a:solidFill>
              <a:srgbClr val="FF6EB4"/>
            </a:solidFill>
            <a:prstDash val="solid"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2162</Words>
  <Application>Microsoft Macintosh PowerPoint</Application>
  <PresentationFormat>On-screen Show (16:9)</PresentationFormat>
  <Paragraphs>273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Metamaterial Surfaces</dc:title>
  <dc:subject>PptxGenJS Presentation</dc:subject>
  <dc:creator>feisal kroushawi</dc:creator>
  <cp:lastModifiedBy>Feisal Kroushawi</cp:lastModifiedBy>
  <cp:revision>1</cp:revision>
  <dcterms:created xsi:type="dcterms:W3CDTF">2026-05-05T12:46:42Z</dcterms:created>
  <dcterms:modified xsi:type="dcterms:W3CDTF">2026-06-25T03:56:04Z</dcterms:modified>
</cp:coreProperties>
</file>